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20574000" cx="3657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REMIND STUDENTS TO START UP THEIR COURSE ENVIRONMENT!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:notes"/>
          <p:cNvSpPr txBox="1"/>
          <p:nvPr>
            <p:ph idx="12" type="sldNum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fb49349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g2bfb49349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b5c5629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b5c5629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Reasoning about documents is great!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Why not feed documents into an LLM as context?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Use Case: Feed documents by default as a consistent context. Corporate knowledge base?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Use Case: Allow users to upload their own documents and use the data as context. Productivity tool?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Problem: How do we feed a document into our LLM?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Solution: Make connectors to convert to information-dense plaintext.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Problem: But what about for longer-form inputs? Can our LLM handle it? Can it still follow instructions? (Probably not)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1" name="Google Shape;461;g2bb5c562948_0_0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c03f846b5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c03f846b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bc03f846b5_1_22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d907460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g2bd907460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b5c56294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g2bb5c56294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bb526e0af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bb526e0af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NVIDIA Optimized Retrieval Improves RAG</a:t>
            </a:r>
            <a:endParaRPr/>
          </a:p>
        </p:txBody>
      </p:sp>
      <p:sp>
        <p:nvSpPr>
          <p:cNvPr id="512" name="Google Shape;512;g2bb526e0af8_0_16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d4006e82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d4006e82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NVIDIA Optimized Retrieval Improves RAG</a:t>
            </a:r>
            <a:endParaRPr/>
          </a:p>
        </p:txBody>
      </p:sp>
      <p:sp>
        <p:nvSpPr>
          <p:cNvPr id="523" name="Google Shape;523;g2bd4006e82e_0_2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5c562948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5c562948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bb5c562948_0_280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5c562948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b5c562948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How is this interface actually provided for you?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Compute allocated for you by cloud provider like AWS or Azure. Has some hardware, os, software, etc.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Good to go!!! Except there are other things happening in the background…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Maybe data loader? Maybe proxy server? Metadata tracker? Database connection? Need different software…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Maybe some of the other resources have different requirements? Volume space? Hardware allocation?...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TO HELP SOLVE THIS, WE CAN CONTAINERIZE INTO MICROSERVICES!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8" name="Google Shape;538;g2bb5c562948_0_286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b6e958949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b6e95894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NVIDIA Optimized Retrieval Improves RAG</a:t>
            </a:r>
            <a:endParaRPr/>
          </a:p>
        </p:txBody>
      </p:sp>
      <p:sp>
        <p:nvSpPr>
          <p:cNvPr id="545" name="Google Shape;545;g26b6e958949_0_44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0096f473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0096f47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f0096f473d_0_0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d907460f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bd907460f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Ways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Look over RAGAS, which has many nice examples and proposes some decent abstractions for making modular evaluator components.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For example, here’s some code you might find in the implementation. Should give some inspiration for making your own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Additionally, you will probably also want to take advantage of evaluator agent loops (i.e. trajectory evaluators or multi-turn evaluators) which try to assess goodness of long-form tasks that require multiple interactions to execute. This is good to evaluate agents that are intended to progress dialog towards defined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0" name="Google Shape;560;g2bd907460ff_0_17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d907460ff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bd907460ff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Ways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Look over RAGAS, which has many nice examples and proposes some decent abstractions for making modular evaluator components.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For example, here’s some code you might find in the implementation. Should give some inspiration for making your own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Additionally, you will probably also want to take advantage of evaluator agent loops (i.e. trajectory evaluators or multi-turn evaluators) which try to assess goodness of long-form tasks that require multiple interactions to execute. This is good to evaluate agents that are intended to progress dialog towards defined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6" name="Google Shape;576;g2bd907460ff_0_47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d907460f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d907460f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Ways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Look over RAGAS, which has many nice examples and proposes some decent abstractions for making modular evaluator components.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For example, here’s some code you might find in the implementation. Should give some inspiration for making your own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Additionally, you will probably also want to take advantage of evaluator agent loops (i.e. trajectory evaluators or multi-turn evaluators) which try to assess goodness of long-form tasks that require multiple interactions to execute. This is good to evaluate agents that are intended to progress dialog towards defined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5" name="Google Shape;585;g2bd907460ff_0_65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54d33639f_0_20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a54d33639f_0_20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Ways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Look over RAGAS, which has many nice examples and proposes some decent abstractions for making modular evaluator components.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For example, here’s some code you might find in the implementation. Should give some inspiration for making your own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Additionally, you will probably also want to take advantage of evaluator agent loops (i.e. trajectory evaluators or multi-turn evaluators) which try to assess goodness of long-form tasks that require multiple interactions to execute. This is good to evaluate agents that are intended to progress dialog towards defined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5" name="Google Shape;595;g2a54d33639f_0_2058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d907460f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bd907460f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bd907460ff_0_6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b5c562948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bb5c562948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So what are we going to use to get started with some LLMs quickly?...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NVIDIA AI Foundation Endpoints!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Free access to publicly-available models which can be deployed on your own infrastructure!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Use the user interface to quickly try some models out…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… or you can even get raw access to the endpoints to try incorporating them into your own applications!</a:t>
            </a:r>
            <a:endParaRPr/>
          </a:p>
        </p:txBody>
      </p:sp>
      <p:sp>
        <p:nvSpPr>
          <p:cNvPr id="619" name="Google Shape;619;g2bb5c562948_0_234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c03f846b5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bc03f846b5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NVIDIA Optimized Retrieval Improves RAG</a:t>
            </a:r>
            <a:endParaRPr/>
          </a:p>
        </p:txBody>
      </p:sp>
      <p:sp>
        <p:nvSpPr>
          <p:cNvPr id="628" name="Google Shape;628;g2bc03f846b5_1_9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b6e95894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6b6e95894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6b6e958949_0_23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d907460f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bd907460f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Ways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/>
              <a:t>Look over RAGAS, which has many nice examples and proposes some decent abstractions for making modular evaluator components.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For example, here’s some code you might find in the implementation. Should give some inspiration for making your own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Additionally, you will probably also want to take advantage of evaluator agent loops (i.e. trajectory evaluators or multi-turn evaluators) which try to assess goodness of long-form tasks that require multiple interactions to execute. This is good to evaluate agents that are intended to progress dialog towards defined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5" name="Google Shape;645;g2bd907460ff_0_84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09c9d8d2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a09c9d8d2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98726fc13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b98726fc13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b98726fc13_0_19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98726fc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g2b98726fc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98726fc1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b98726fc1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b98726fc13_0_13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b526e0af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2bb526e0af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b526e0a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Welcome to our course on Building RAG Agents with LLMs!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LLMs: Large Language Models which take in, produce, or otherwise reason with  text. We’ll learn to make more complex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Course Topics: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Creating chatbot applications capable of dialogue management and retrieval augmented generation.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Built from the ground up using foundation models which can be deployed on your own compute.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Leveraging current best practices from open-source frameworks like LangChain.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g2bb526e0a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t Testing Layout">
  <p:cSld name="Font Testing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6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7422" y="10556523"/>
            <a:ext cx="11022523" cy="78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3" type="body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body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0" i="0" sz="9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b="1" i="0" sz="9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curved lines with a bright light behind them&#10;&#10;Description automatically generated" id="68" name="Google Shape;68;p11"/>
          <p:cNvPicPr preferRelativeResize="0"/>
          <p:nvPr/>
        </p:nvPicPr>
        <p:blipFill rotWithShape="1">
          <a:blip r:embed="rId2">
            <a:alphaModFix/>
          </a:blip>
          <a:srcRect b="926" l="2408" r="51135" t="0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">
  <p:cSld name="Single Image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">
  <p:cSld name="Image w/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9" name="Google Shape;79;p13"/>
          <p:cNvSpPr/>
          <p:nvPr>
            <p:ph idx="2" type="pic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3"/>
          <p:cNvSpPr txBox="1"/>
          <p:nvPr>
            <p:ph idx="3" type="body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4" type="body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">
  <p:cSld name="2-up Imag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87" name="Google Shape;87;p14"/>
          <p:cNvSpPr/>
          <p:nvPr>
            <p:ph idx="2" type="pic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4"/>
          <p:cNvSpPr/>
          <p:nvPr>
            <p:ph idx="3" type="pic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4"/>
          <p:cNvSpPr txBox="1"/>
          <p:nvPr>
            <p:ph idx="4" type="body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body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body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body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">
  <p:cSld name="2-up Image Layout with 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6" name="Google Shape;96;p15"/>
          <p:cNvSpPr/>
          <p:nvPr>
            <p:ph idx="2" type="pic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"/>
          <p:cNvSpPr txBox="1"/>
          <p:nvPr>
            <p:ph idx="3" type="body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8" name="Google Shape;98;p15"/>
          <p:cNvSpPr/>
          <p:nvPr>
            <p:ph idx="4" type="pic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5"/>
          <p:cNvSpPr txBox="1"/>
          <p:nvPr>
            <p:ph idx="5" type="body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6" type="body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7" type="body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8" type="body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9" type="body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">
  <p:cSld name="3-up Imag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7" name="Google Shape;107;p16"/>
          <p:cNvSpPr/>
          <p:nvPr>
            <p:ph idx="2" type="pic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6"/>
          <p:cNvSpPr/>
          <p:nvPr>
            <p:ph idx="3" type="pic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6"/>
          <p:cNvSpPr/>
          <p:nvPr>
            <p:ph idx="4" type="pic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6"/>
          <p:cNvSpPr txBox="1"/>
          <p:nvPr>
            <p:ph idx="5" type="body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6" type="body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7" type="body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8" type="body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9" type="body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3" type="body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Image">
  <p:cSld name="4-up 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9" name="Google Shape;119;p17"/>
          <p:cNvSpPr/>
          <p:nvPr>
            <p:ph idx="2" type="pic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7"/>
          <p:cNvSpPr/>
          <p:nvPr>
            <p:ph idx="3" type="pic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7"/>
          <p:cNvSpPr/>
          <p:nvPr>
            <p:ph idx="4" type="pic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7"/>
          <p:cNvSpPr/>
          <p:nvPr>
            <p:ph idx="5" type="pic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7"/>
          <p:cNvSpPr txBox="1"/>
          <p:nvPr>
            <p:ph idx="6" type="body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7" type="body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8" type="body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9" type="body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3" type="body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4" type="body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5" type="body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6" type="body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 Image">
  <p:cSld name="5-up Im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>
            <p:ph idx="2" type="pic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8"/>
          <p:cNvSpPr/>
          <p:nvPr>
            <p:ph idx="3" type="pic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8"/>
          <p:cNvSpPr/>
          <p:nvPr>
            <p:ph idx="4" type="pic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5" type="body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6" type="body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7" type="body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8" type="body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9" type="body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1" name="Google Shape;141;p18"/>
          <p:cNvSpPr/>
          <p:nvPr>
            <p:ph idx="13" type="pic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8"/>
          <p:cNvSpPr/>
          <p:nvPr>
            <p:ph idx="14" type="pic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8"/>
          <p:cNvSpPr txBox="1"/>
          <p:nvPr>
            <p:ph idx="15" type="body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6" type="body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17" type="body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8" type="body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9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up Image">
  <p:cSld name="6-up Imag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>
            <p:ph idx="2" type="pic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9"/>
          <p:cNvSpPr/>
          <p:nvPr>
            <p:ph idx="3" type="pic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9"/>
          <p:cNvSpPr/>
          <p:nvPr>
            <p:ph idx="4" type="pic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5" type="body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6" type="body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7" type="body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8" type="body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9" type="body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9" name="Google Shape;159;p19"/>
          <p:cNvSpPr/>
          <p:nvPr>
            <p:ph idx="13" type="pic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9"/>
          <p:cNvSpPr/>
          <p:nvPr>
            <p:ph idx="14" type="pic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9"/>
          <p:cNvSpPr/>
          <p:nvPr>
            <p:ph idx="15" type="pic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"/>
          <p:cNvSpPr txBox="1"/>
          <p:nvPr>
            <p:ph idx="16" type="body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7" type="body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8" type="body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9" type="body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0" type="body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1" type="body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22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up Image">
  <p:cSld name="7-up Im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2" type="body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3" type="body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4" type="body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5" name="Google Shape;175;p20"/>
          <p:cNvSpPr/>
          <p:nvPr>
            <p:ph idx="5" type="pic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0"/>
          <p:cNvSpPr/>
          <p:nvPr>
            <p:ph idx="6" type="pic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0"/>
          <p:cNvSpPr/>
          <p:nvPr>
            <p:ph idx="7" type="pic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0"/>
          <p:cNvSpPr txBox="1"/>
          <p:nvPr>
            <p:ph idx="8" type="body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9" type="body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0" name="Google Shape;180;p20"/>
          <p:cNvSpPr/>
          <p:nvPr>
            <p:ph idx="13" type="pic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0"/>
          <p:cNvSpPr/>
          <p:nvPr>
            <p:ph idx="14" type="pic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0"/>
          <p:cNvSpPr/>
          <p:nvPr>
            <p:ph idx="15" type="pic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0"/>
          <p:cNvSpPr/>
          <p:nvPr>
            <p:ph idx="16" type="pic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0"/>
          <p:cNvSpPr txBox="1"/>
          <p:nvPr>
            <p:ph idx="17" type="body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8" type="body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9" type="body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20" type="body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21" type="body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2" type="body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23" type="body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idx="24" type="body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25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up Image">
  <p:cSld name="8-up Imag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>
            <p:ph idx="2" type="pic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1"/>
          <p:cNvSpPr/>
          <p:nvPr>
            <p:ph idx="3" type="pic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1"/>
          <p:cNvSpPr/>
          <p:nvPr>
            <p:ph idx="4" type="pic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1"/>
          <p:cNvSpPr/>
          <p:nvPr>
            <p:ph idx="5" type="pic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1"/>
          <p:cNvSpPr/>
          <p:nvPr>
            <p:ph idx="6" type="pic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1"/>
          <p:cNvSpPr/>
          <p:nvPr>
            <p:ph idx="7" type="pic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1"/>
          <p:cNvSpPr/>
          <p:nvPr>
            <p:ph idx="8" type="pic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1"/>
          <p:cNvSpPr/>
          <p:nvPr>
            <p:ph idx="9" type="pic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13" type="body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4" type="body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5" type="body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6" type="body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17" type="body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18" type="body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19" type="body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20" type="body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21" type="body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idx="22" type="body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4" name="Google Shape;214;p21"/>
          <p:cNvSpPr txBox="1"/>
          <p:nvPr>
            <p:ph idx="23" type="body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24" type="body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25" type="body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26" type="body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27" type="body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28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-up Image">
  <p:cSld name="9-up Imag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2" type="body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3" type="body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4" type="body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6" name="Google Shape;226;p22"/>
          <p:cNvSpPr/>
          <p:nvPr>
            <p:ph idx="5" type="pic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2"/>
          <p:cNvSpPr/>
          <p:nvPr>
            <p:ph idx="6" type="pic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2"/>
          <p:cNvSpPr/>
          <p:nvPr>
            <p:ph idx="7" type="pic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2"/>
          <p:cNvSpPr txBox="1"/>
          <p:nvPr>
            <p:ph idx="8" type="body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9" type="body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1" name="Google Shape;231;p22"/>
          <p:cNvSpPr/>
          <p:nvPr>
            <p:ph idx="13" type="pic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2"/>
          <p:cNvSpPr/>
          <p:nvPr>
            <p:ph idx="14" type="pic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2"/>
          <p:cNvSpPr/>
          <p:nvPr>
            <p:ph idx="15" type="pic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2"/>
          <p:cNvSpPr/>
          <p:nvPr>
            <p:ph idx="16" type="pic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2"/>
          <p:cNvSpPr/>
          <p:nvPr>
            <p:ph idx="17" type="pic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"/>
          <p:cNvSpPr/>
          <p:nvPr>
            <p:ph idx="18" type="pic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2"/>
          <p:cNvSpPr txBox="1"/>
          <p:nvPr>
            <p:ph idx="19" type="body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20" type="body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21" type="body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22" type="body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23" type="body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24" type="body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25" type="body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6" type="body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27" type="body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28" type="body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29" type="body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30" type="body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2"/>
          <p:cNvSpPr txBox="1"/>
          <p:nvPr>
            <p:ph idx="3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-up Image">
  <p:cSld name="10-up 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body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3" type="body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5" name="Google Shape;255;p23"/>
          <p:cNvSpPr txBox="1"/>
          <p:nvPr>
            <p:ph idx="4" type="body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6" name="Google Shape;256;p23"/>
          <p:cNvSpPr/>
          <p:nvPr>
            <p:ph idx="5" type="pic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3"/>
          <p:cNvSpPr/>
          <p:nvPr>
            <p:ph idx="6" type="pic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3"/>
          <p:cNvSpPr/>
          <p:nvPr>
            <p:ph idx="7" type="pic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3"/>
          <p:cNvSpPr txBox="1"/>
          <p:nvPr>
            <p:ph idx="8" type="body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9" type="body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1" name="Google Shape;261;p23"/>
          <p:cNvSpPr/>
          <p:nvPr>
            <p:ph idx="13" type="pic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"/>
          <p:cNvSpPr/>
          <p:nvPr>
            <p:ph idx="14" type="pic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"/>
          <p:cNvSpPr/>
          <p:nvPr>
            <p:ph idx="15" type="pic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3"/>
          <p:cNvSpPr/>
          <p:nvPr>
            <p:ph idx="16" type="pic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"/>
          <p:cNvSpPr/>
          <p:nvPr>
            <p:ph idx="17" type="pic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3"/>
          <p:cNvSpPr/>
          <p:nvPr>
            <p:ph idx="18" type="pic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3"/>
          <p:cNvSpPr txBox="1"/>
          <p:nvPr>
            <p:ph idx="19" type="body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8" name="Google Shape;268;p23"/>
          <p:cNvSpPr txBox="1"/>
          <p:nvPr>
            <p:ph idx="20" type="body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21" type="body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22" type="body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23" type="body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24" type="body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25" type="body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26" type="body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27" type="body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28" type="body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7" name="Google Shape;277;p23"/>
          <p:cNvSpPr/>
          <p:nvPr>
            <p:ph idx="29" type="pic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"/>
          <p:cNvSpPr txBox="1"/>
          <p:nvPr>
            <p:ph idx="30" type="body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31" type="body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2" type="body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b="0" i="0" sz="4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33" type="body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b="1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34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Image Left - Text Righ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>
            <p:ph idx="2" type="pic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19129248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3" type="body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289" name="Google Shape;289;p24"/>
          <p:cNvCxnSpPr/>
          <p:nvPr/>
        </p:nvCxnSpPr>
        <p:spPr>
          <a:xfrm>
            <a:off x="16413162" y="5693228"/>
            <a:ext cx="17282478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 NO SUBTITLE">
  <p:cSld name="Image Left - Text Right NO SUB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292" name="Google Shape;292;p25"/>
          <p:cNvCxnSpPr/>
          <p:nvPr/>
        </p:nvCxnSpPr>
        <p:spPr>
          <a:xfrm>
            <a:off x="16413162" y="5693228"/>
            <a:ext cx="17282478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25"/>
          <p:cNvSpPr txBox="1"/>
          <p:nvPr>
            <p:ph type="title"/>
          </p:nvPr>
        </p:nvSpPr>
        <p:spPr>
          <a:xfrm>
            <a:off x="19129248" y="1218776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>
            <p:ph idx="2" type="pic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SUBTITLE - Image Right">
  <p:cSld name="Text Left NO SUBTITLE - Image Righ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97" name="Google Shape;297;p26"/>
          <p:cNvSpPr txBox="1"/>
          <p:nvPr>
            <p:ph type="title"/>
          </p:nvPr>
        </p:nvSpPr>
        <p:spPr>
          <a:xfrm>
            <a:off x="2596896" y="1218776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299" name="Google Shape;299;p26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00" name="Google Shape;300;p26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01" name="Google Shape;301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2" name="Google Shape;302;p26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26"/>
          <p:cNvSpPr/>
          <p:nvPr>
            <p:ph idx="2" type="pic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6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BULLETS - Image Right ">
  <p:cSld name="Text Left NO BULLETS - Image Right 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2596896" y="6829593"/>
            <a:ext cx="12143232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309" name="Google Shape;309;p27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10" name="Google Shape;310;p27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11" name="Google Shape;311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27"/>
          <p:cNvSpPr/>
          <p:nvPr>
            <p:ph idx="2" type="pic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7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TITLE ONLY - Image Right">
  <p:cSld name="Text Left TITLE ONLY - Image Righ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16" name="Google Shape;316;p28"/>
          <p:cNvSpPr/>
          <p:nvPr>
            <p:ph idx="2" type="pic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8"/>
          <p:cNvSpPr txBox="1"/>
          <p:nvPr>
            <p:ph type="title"/>
          </p:nvPr>
        </p:nvSpPr>
        <p:spPr>
          <a:xfrm>
            <a:off x="2596896" y="8604153"/>
            <a:ext cx="12179806" cy="3365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8" name="Google Shape;318;p28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19" name="Google Shape;319;p28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20" name="Google Shape;320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8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Layout">
  <p:cSld name="CODING Layou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24" name="Google Shape;324;p29"/>
          <p:cNvSpPr txBox="1"/>
          <p:nvPr>
            <p:ph type="title"/>
          </p:nvPr>
        </p:nvSpPr>
        <p:spPr>
          <a:xfrm>
            <a:off x="2596896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b="1" sz="7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2" type="body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7" name="Google Shape;327;p29"/>
          <p:cNvSpPr/>
          <p:nvPr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2194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r>
              <a:t/>
            </a: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328" name="Google Shape;328;p29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29" name="Google Shape;329;p29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30" name="Google Shape;330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1" name="Google Shape;331;p29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29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argo">
  <p:cSld name="Embargo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b="0" i="0" sz="7539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b="0" i="0" sz="7539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5715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6" name="Google Shape;336;p30"/>
          <p:cNvSpPr txBox="1"/>
          <p:nvPr>
            <p:ph type="title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b="0" sz="1200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337" name="Google Shape;3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3140" y="6248046"/>
            <a:ext cx="2357259" cy="235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Image Right - Text Lef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8" name="Google Shape;28;p4"/>
          <p:cNvSpPr/>
          <p:nvPr>
            <p:ph idx="2" type="pic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2596896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3" name="Google Shape;33;p4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4" name="Google Shape;34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" name="Google Shape;35;p4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24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39" name="Google Shape;3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/>
          <p:nvPr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341" name="Google Shape;341;p31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cap="flat" cmpd="sng" w="5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1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1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x_Timeline">
  <p:cSld name="Complex_Timelin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45" name="Google Shape;34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/>
          <p:nvPr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47" name="Google Shape;347;p32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- Image Layout">
  <p:cSld name="1_Demo - Image Layou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/>
          <p:nvPr>
            <p:ph idx="2" type="pic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Insert Video Layout">
  <p:cSld name="Demo - Insert Video Layou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54" name="Google Shape;354;p34"/>
          <p:cNvSpPr/>
          <p:nvPr>
            <p:ph idx="2" type="media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206225" lIns="91425" spcFirstLastPara="1" rIns="9142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b="1" i="0" sz="8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b="0" i="0" sz="7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b="0" i="0" sz="6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56" name="Google Shape;35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357" name="Google Shape;3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">
  <p:cSld name="Title, Sub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 Layout">
  <p:cSld name="Use Case Layou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/>
          <p:nvPr>
            <p:ph idx="2" type="pic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b="1" sz="8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b="0" i="0" sz="6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>
  <p:cSld name="CONFIDENTIAL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" name="Google Shape;46;p6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Two Column">
  <p:cSld name="CONFIDENTIAL_Two Colum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sz="7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_Title, Subtitle, Bullets">
  <p:cSld name="CODING_Title, Subtitle,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b="1" sz="7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">
  <p:cSld name="CONFIDENTIAL_Coding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b="1" sz="7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b="0" i="0" sz="4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b="0" i="0" sz="4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b="0" i="0" sz="3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b="0" i="0" sz="3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b="0" i="0" sz="4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b="0" i="0" sz="4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571500" lvl="5" marL="2743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571500" lvl="6" marL="3200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571500" lvl="7" marL="3657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571500" lvl="8" marL="4114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b="0" i="0" sz="5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6" name="Google Shape;66;p10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b="1" i="0" sz="7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12" name="Google Shape;12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/>
          <p:nvPr/>
        </p:nvSpPr>
        <p:spPr>
          <a:xfrm>
            <a:off x="25805098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24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llamaindex.ai/en/stable/examples/prompts/prompts_ra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hyperlink" Target="https://docs.ragas.io/en/latest/concepts/metrics/index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atalog.ngc.nvidia.com/orgs/nvidia/teams/ai-foundation/models/nvolve-40k" TargetMode="External"/><Relationship Id="rId4" Type="http://schemas.openxmlformats.org/officeDocument/2006/relationships/hyperlink" Target="https://developer.nvidia.com/blog/build-enterprise-retrieval-augmented-generation-apps-with-nvidia-retrieval-qa-embedding-model/" TargetMode="External"/><Relationship Id="rId9" Type="http://schemas.openxmlformats.org/officeDocument/2006/relationships/hyperlink" Target="https://developer.nvidia.com/nemo-microservices-early-access" TargetMode="External"/><Relationship Id="rId5" Type="http://schemas.openxmlformats.org/officeDocument/2006/relationships/hyperlink" Target="https://developer.nvidia.com/blog/evaluating-retriever-for-enterprise-grade-rag/" TargetMode="External"/><Relationship Id="rId6" Type="http://schemas.openxmlformats.org/officeDocument/2006/relationships/hyperlink" Target="https://courses.nvidia.com/courses/course-v1:DLI+S-FX-12+V1/" TargetMode="External"/><Relationship Id="rId7" Type="http://schemas.openxmlformats.org/officeDocument/2006/relationships/hyperlink" Target="https://courses.nvidia.com/courses/course-v1:DLI+C-FX-09+V1/" TargetMode="External"/><Relationship Id="rId8" Type="http://schemas.openxmlformats.org/officeDocument/2006/relationships/hyperlink" Target="https://www.nvidia.com/en-us/training/instructor-led-workshops/model-parallelism-build-deploy-large-neural-networks/" TargetMode="External"/><Relationship Id="rId11" Type="http://schemas.openxmlformats.org/officeDocument/2006/relationships/hyperlink" Target="https://github.com/NVIDIA/TensorRT-LLM" TargetMode="External"/><Relationship Id="rId10" Type="http://schemas.openxmlformats.org/officeDocument/2006/relationships/hyperlink" Target="https://www.nvidia.com/en-us/deep-learning-ai/solutions/data-science/workbench/" TargetMode="External"/><Relationship Id="rId13" Type="http://schemas.openxmlformats.org/officeDocument/2006/relationships/hyperlink" Target="https://courses.nvidia.com/courses/course-v1:DLI+S-FX-15+V1/" TargetMode="External"/><Relationship Id="rId12" Type="http://schemas.openxmlformats.org/officeDocument/2006/relationships/hyperlink" Target="https://github.com/NVIDIA/GenerativeAIExampl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hyperlink" Target="https://www.nvidia.com/content/dam/en-zz/Solutions/lp/large-language-models-ebook/nvidia-llm-ebook-og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nvidia.com/blog/rag-101-demystifying-retrieval-augmented-generation-pipelines/" TargetMode="External"/><Relationship Id="rId4" Type="http://schemas.openxmlformats.org/officeDocument/2006/relationships/hyperlink" Target="https://arxiv.org/abs/2005.114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ctrTitle"/>
          </p:nvPr>
        </p:nvSpPr>
        <p:spPr>
          <a:xfrm>
            <a:off x="1512998" y="2983575"/>
            <a:ext cx="222111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000">
                <a:latin typeface="Arial"/>
                <a:ea typeface="Arial"/>
                <a:cs typeface="Arial"/>
                <a:sym typeface="Arial"/>
              </a:rPr>
              <a:t>Building a GPU-Accelerated Retrieval Augmented Generation (RAG) Pipeline</a:t>
            </a:r>
            <a:endParaRPr sz="9000"/>
          </a:p>
        </p:txBody>
      </p:sp>
      <p:sp>
        <p:nvSpPr>
          <p:cNvPr id="370" name="Google Shape;370;p38"/>
          <p:cNvSpPr txBox="1"/>
          <p:nvPr>
            <p:ph idx="1" type="subTitle"/>
          </p:nvPr>
        </p:nvSpPr>
        <p:spPr>
          <a:xfrm>
            <a:off x="1513012" y="9833252"/>
            <a:ext cx="192822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Example of</a:t>
            </a:r>
            <a:r>
              <a:rPr lang="en-US" sz="8400"/>
              <a:t> Retrieval-Augmented Generation (RAG)</a:t>
            </a:r>
            <a:endParaRPr sz="8400"/>
          </a:p>
        </p:txBody>
      </p:sp>
      <p:sp>
        <p:nvSpPr>
          <p:cNvPr id="454" name="Google Shape;454;p47"/>
          <p:cNvSpPr txBox="1"/>
          <p:nvPr/>
        </p:nvSpPr>
        <p:spPr>
          <a:xfrm>
            <a:off x="971550" y="3683575"/>
            <a:ext cx="21201000" cy="17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2328"/>
                </a:solidFill>
                <a:highlight>
                  <a:srgbClr val="FFFFFF"/>
                </a:highlight>
              </a:rPr>
              <a:t>User Question: </a:t>
            </a:r>
            <a:r>
              <a:rPr i="1" lang="en-US" sz="5400">
                <a:solidFill>
                  <a:srgbClr val="1F2328"/>
                </a:solidFill>
                <a:highlight>
                  <a:srgbClr val="FFFFFF"/>
                </a:highlight>
              </a:rPr>
              <a:t>What is GTC?</a:t>
            </a:r>
            <a:endParaRPr i="1"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2328"/>
                </a:solidFill>
                <a:highlight>
                  <a:srgbClr val="FFFFFF"/>
                </a:highlight>
              </a:rPr>
              <a:t>Input to the generator (LLM):</a:t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2328"/>
                </a:solidFill>
                <a:highlight>
                  <a:srgbClr val="FFFFFF"/>
                </a:highlight>
              </a:rPr>
              <a:t>“</a:t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		</a:t>
            </a: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Context information is below.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---------------------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Nvidia GTC (GPU Technology Conference) is a global artificial intelligence (AI) conference for developers that brings together developers, engineers, researchers, inventors, and IT professionals.[1] Topics focus on AI, computer graphics, data science, machine learning and autonomous machines. Each begins with a keynote from Nvidia CEO and Founder Jensen Huang, followed by a variety of  and talks with experts from around the world.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It originated in 2009 in San Jose, California, with an initial focus on the potential for solving computing challenges through GPUs.[2] In recent years, the conference focus has shifted to various applications of artificial intelligence and deep learning, including: self-driving cars, healthcare, high performance computing, professional visualization, and Nvidia Deep Learning Institute (DLI) training.[3]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---------------------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Given the context information and not prior knowledge, </a:t>
            </a:r>
            <a:b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</a:b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   answer the query.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Query: </a:t>
            </a: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What is GTC?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Answer:</a:t>
            </a:r>
            <a:endParaRPr b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2328"/>
                </a:solidFill>
                <a:highlight>
                  <a:srgbClr val="FFFFFF"/>
                </a:highlight>
              </a:rPr>
              <a:t>”</a:t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164025" y="19106875"/>
            <a:ext cx="2224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6B900"/>
                </a:solidFill>
              </a:rPr>
              <a:t>[1] </a:t>
            </a:r>
            <a:r>
              <a:rPr lang="en-US" sz="3400" u="sng">
                <a:solidFill>
                  <a:schemeClr val="hlink"/>
                </a:solidFill>
                <a:hlinkClick r:id="rId3"/>
              </a:rPr>
              <a:t>https://docs.llamaindex.ai/en/stable/examples/prompts/prompts_rag.html</a:t>
            </a:r>
            <a:endParaRPr sz="3100">
              <a:solidFill>
                <a:srgbClr val="76B900"/>
              </a:solidFill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1393075" y="7651965"/>
            <a:ext cx="21201000" cy="115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Context information is below.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---------------------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Nvidia GTC (GPU Technology Conference) is a global artificial intelligence (AI) conference for developers that brings together developers, engineers, researchers, inventors, and IT professionals.[1] Topics focus on AI, computer graphics, data science, machine learning and autonomous machines. Each begins with a keynote from Nvidia CEO and Founder Jensen Huang, followed by a variety of  and talks with experts from around the world.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It originated in 2009 in San Jose, California, with an initial focus on the potential for solving computing challenges through GPUs.[2] In recent years, the conference focus has shifted to various applications of artificial intelligence and deep learning, including: self-driving cars, healthcare, high performance computing, professional visualization, and Nvidia Deep Learning Institute (DLI) training.[3]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---------------------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Given the context information and not prior knowledge, 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answer the query.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Query: </a:t>
            </a:r>
            <a:r>
              <a:rPr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What is GTC?</a:t>
            </a:r>
            <a:endParaRPr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Answer:</a:t>
            </a:r>
            <a:endParaRPr b="1" i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457" name="Google Shape;457;p47"/>
          <p:cNvSpPr txBox="1"/>
          <p:nvPr/>
        </p:nvSpPr>
        <p:spPr>
          <a:xfrm>
            <a:off x="28520797" y="18020325"/>
            <a:ext cx="6899700" cy="132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1F2328"/>
                </a:solidFill>
                <a:highlight>
                  <a:srgbClr val="FFFFFF"/>
                </a:highlight>
              </a:rPr>
              <a:t>Bold: Prompt Template</a:t>
            </a:r>
            <a:endParaRPr b="1" sz="3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F2328"/>
                </a:solidFill>
                <a:highlight>
                  <a:srgbClr val="FFFFFF"/>
                </a:highlight>
              </a:rPr>
              <a:t>Normal: User-Depending Data</a:t>
            </a:r>
            <a:endParaRPr sz="37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/>
          <p:nvPr/>
        </p:nvSpPr>
        <p:spPr>
          <a:xfrm>
            <a:off x="3200400" y="4207250"/>
            <a:ext cx="7042800" cy="4035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Company</a:t>
            </a:r>
            <a:endParaRPr b="1"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Database</a:t>
            </a:r>
            <a:endParaRPr b="1" sz="7200">
              <a:solidFill>
                <a:schemeClr val="dk1"/>
              </a:solidFill>
            </a:endParaRPr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833" y="6549460"/>
            <a:ext cx="3117112" cy="2073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48"/>
          <p:cNvGrpSpPr/>
          <p:nvPr/>
        </p:nvGrpSpPr>
        <p:grpSpPr>
          <a:xfrm>
            <a:off x="3901919" y="14998421"/>
            <a:ext cx="4172340" cy="3517446"/>
            <a:chOff x="12224254" y="15854049"/>
            <a:chExt cx="3578950" cy="2960564"/>
          </a:xfrm>
        </p:grpSpPr>
        <p:grpSp>
          <p:nvGrpSpPr>
            <p:cNvPr id="466" name="Google Shape;466;p48"/>
            <p:cNvGrpSpPr/>
            <p:nvPr/>
          </p:nvGrpSpPr>
          <p:grpSpPr>
            <a:xfrm>
              <a:off x="12224254" y="15854049"/>
              <a:ext cx="3578950" cy="2960564"/>
              <a:chOff x="6201589" y="5938524"/>
              <a:chExt cx="10240200" cy="6362700"/>
            </a:xfrm>
          </p:grpSpPr>
          <p:sp>
            <p:nvSpPr>
              <p:cNvPr id="467" name="Google Shape;467;p48"/>
              <p:cNvSpPr/>
              <p:nvPr/>
            </p:nvSpPr>
            <p:spPr>
              <a:xfrm>
                <a:off x="6201589" y="5938524"/>
                <a:ext cx="10240200" cy="63627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762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100"/>
                  <a:t>Your Device</a:t>
                </a:r>
                <a:endParaRPr sz="4100"/>
              </a:p>
            </p:txBody>
          </p:sp>
          <p:sp>
            <p:nvSpPr>
              <p:cNvPr id="468" name="Google Shape;468;p48"/>
              <p:cNvSpPr/>
              <p:nvPr/>
            </p:nvSpPr>
            <p:spPr>
              <a:xfrm>
                <a:off x="7191884" y="6673769"/>
                <a:ext cx="8343300" cy="4926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76200">
                <a:solidFill>
                  <a:srgbClr val="76B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100"/>
              </a:p>
            </p:txBody>
          </p:sp>
        </p:grpSp>
        <p:sp>
          <p:nvSpPr>
            <p:cNvPr id="469" name="Google Shape;469;p48"/>
            <p:cNvSpPr/>
            <p:nvPr/>
          </p:nvSpPr>
          <p:spPr>
            <a:xfrm>
              <a:off x="14535577" y="17329500"/>
              <a:ext cx="664500" cy="342900"/>
            </a:xfrm>
            <a:prstGeom prst="roundRect">
              <a:avLst>
                <a:gd fmla="val 48000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00"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14535577" y="17626797"/>
              <a:ext cx="664500" cy="342900"/>
            </a:xfrm>
            <a:prstGeom prst="roundRect">
              <a:avLst>
                <a:gd fmla="val 48000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00"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14535577" y="17937236"/>
              <a:ext cx="664500" cy="342900"/>
            </a:xfrm>
            <a:prstGeom prst="roundRect">
              <a:avLst>
                <a:gd fmla="val 48000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00"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14176664" y="17798308"/>
              <a:ext cx="548700" cy="342900"/>
            </a:xfrm>
            <a:prstGeom prst="roundRect">
              <a:avLst>
                <a:gd fmla="val 48000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00"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14176661" y="17455283"/>
              <a:ext cx="548700" cy="342900"/>
            </a:xfrm>
            <a:prstGeom prst="roundRect">
              <a:avLst>
                <a:gd fmla="val 48000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00"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12818779" y="17327166"/>
              <a:ext cx="1259100" cy="899400"/>
            </a:xfrm>
            <a:prstGeom prst="roundRect">
              <a:avLst>
                <a:gd fmla="val 16667" name="adj"/>
              </a:avLst>
            </a:prstGeom>
            <a:solidFill>
              <a:srgbClr val="20A60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12818783" y="16520722"/>
              <a:ext cx="1071300" cy="4992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14189571" y="16520724"/>
              <a:ext cx="1071300" cy="7305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>
                <a:solidFill>
                  <a:schemeClr val="dk1"/>
                </a:solidFill>
              </a:endParaRPr>
            </a:p>
          </p:txBody>
        </p:sp>
      </p:grpSp>
      <p:sp>
        <p:nvSpPr>
          <p:cNvPr id="477" name="Google Shape;477;p48"/>
          <p:cNvSpPr/>
          <p:nvPr/>
        </p:nvSpPr>
        <p:spPr>
          <a:xfrm>
            <a:off x="3200400" y="14656767"/>
            <a:ext cx="2936400" cy="1838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</a:rPr>
              <a:t>Local files</a:t>
            </a:r>
            <a:endParaRPr b="1" sz="5400">
              <a:solidFill>
                <a:schemeClr val="dk1"/>
              </a:solidFill>
            </a:endParaRPr>
          </a:p>
        </p:txBody>
      </p:sp>
      <p:cxnSp>
        <p:nvCxnSpPr>
          <p:cNvPr id="478" name="Google Shape;478;p48"/>
          <p:cNvCxnSpPr>
            <a:stCxn id="477" idx="0"/>
            <a:endCxn id="479" idx="1"/>
          </p:cNvCxnSpPr>
          <p:nvPr/>
        </p:nvCxnSpPr>
        <p:spPr>
          <a:xfrm rot="-5400000">
            <a:off x="9177300" y="7934667"/>
            <a:ext cx="2213400" cy="11230800"/>
          </a:xfrm>
          <a:prstGeom prst="curvedConnector2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0" name="Google Shape;480;p48"/>
          <p:cNvCxnSpPr>
            <a:stCxn id="479" idx="1"/>
            <a:endCxn id="464" idx="2"/>
          </p:cNvCxnSpPr>
          <p:nvPr/>
        </p:nvCxnSpPr>
        <p:spPr>
          <a:xfrm rot="10800000">
            <a:off x="9843372" y="8622519"/>
            <a:ext cx="6056100" cy="3820800"/>
          </a:xfrm>
          <a:prstGeom prst="curvedConnector2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481" name="Google Shape;481;p48"/>
          <p:cNvGrpSpPr/>
          <p:nvPr/>
        </p:nvGrpSpPr>
        <p:grpSpPr>
          <a:xfrm>
            <a:off x="15899472" y="11183512"/>
            <a:ext cx="7433459" cy="2519607"/>
            <a:chOff x="12310991" y="10097700"/>
            <a:chExt cx="7453583" cy="2435108"/>
          </a:xfrm>
        </p:grpSpPr>
        <p:sp>
          <p:nvSpPr>
            <p:cNvPr id="482" name="Google Shape;482;p48"/>
            <p:cNvSpPr/>
            <p:nvPr/>
          </p:nvSpPr>
          <p:spPr>
            <a:xfrm>
              <a:off x="15838175" y="10097700"/>
              <a:ext cx="3926400" cy="2435100"/>
            </a:xfrm>
            <a:prstGeom prst="roundRect">
              <a:avLst>
                <a:gd fmla="val 48000" name="adj"/>
              </a:avLst>
            </a:prstGeom>
            <a:solidFill>
              <a:schemeClr val="dk1"/>
            </a:solidFill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chemeClr val="dk2"/>
                  </a:solidFill>
                </a:rPr>
                <a:t>LLM</a:t>
              </a:r>
              <a:endParaRPr b="1" sz="6400">
                <a:solidFill>
                  <a:schemeClr val="dk2"/>
                </a:solidFill>
              </a:endParaRPr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12310991" y="10097708"/>
              <a:ext cx="3926400" cy="2435100"/>
            </a:xfrm>
            <a:prstGeom prst="roundRect">
              <a:avLst>
                <a:gd fmla="val 48000" name="adj"/>
              </a:avLst>
            </a:prstGeom>
            <a:solidFill>
              <a:schemeClr val="dk1"/>
            </a:solidFill>
            <a:ln cap="flat" cmpd="sng" w="762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9900"/>
                  </a:solidFill>
                </a:rPr>
                <a:t>Prompt</a:t>
              </a:r>
              <a:endParaRPr b="1" sz="6400">
                <a:solidFill>
                  <a:srgbClr val="FF9900"/>
                </a:solidFill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solidFill>
                    <a:srgbClr val="FF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Context Question</a:t>
              </a:r>
              <a:endParaRPr b="1" sz="6400">
                <a:solidFill>
                  <a:srgbClr val="FF9900"/>
                </a:solidFill>
              </a:endParaRPr>
            </a:p>
          </p:txBody>
        </p:sp>
      </p:grpSp>
      <p:sp>
        <p:nvSpPr>
          <p:cNvPr id="483" name="Google Shape;483;p48"/>
          <p:cNvSpPr/>
          <p:nvPr/>
        </p:nvSpPr>
        <p:spPr>
          <a:xfrm>
            <a:off x="24837638" y="9969629"/>
            <a:ext cx="7432800" cy="49476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</a:rPr>
              <a:t>Sure, I can answer by referring this document..</a:t>
            </a:r>
            <a:endParaRPr b="1" sz="5400">
              <a:solidFill>
                <a:srgbClr val="FF0000"/>
              </a:solidFill>
            </a:endParaRPr>
          </a:p>
        </p:txBody>
      </p:sp>
      <p:cxnSp>
        <p:nvCxnSpPr>
          <p:cNvPr id="484" name="Google Shape;484;p48"/>
          <p:cNvCxnSpPr>
            <a:stCxn id="483" idx="1"/>
            <a:endCxn id="482" idx="3"/>
          </p:cNvCxnSpPr>
          <p:nvPr/>
        </p:nvCxnSpPr>
        <p:spPr>
          <a:xfrm flipH="1">
            <a:off x="23332838" y="12443429"/>
            <a:ext cx="1504800" cy="600"/>
          </a:xfrm>
          <a:prstGeom prst="curvedConnector3">
            <a:avLst>
              <a:gd fmla="val 50003" name="adj1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485" name="Google Shape;485;p48"/>
          <p:cNvPicPr preferRelativeResize="0"/>
          <p:nvPr/>
        </p:nvPicPr>
        <p:blipFill rotWithShape="1">
          <a:blip r:embed="rId4">
            <a:alphaModFix/>
          </a:blip>
          <a:srcRect b="1076" l="4534" r="0" t="16142"/>
          <a:stretch/>
        </p:blipFill>
        <p:spPr>
          <a:xfrm>
            <a:off x="5781173" y="8912438"/>
            <a:ext cx="9004840" cy="579648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 txBox="1"/>
          <p:nvPr>
            <p:ph idx="1" type="body"/>
          </p:nvPr>
        </p:nvSpPr>
        <p:spPr>
          <a:xfrm>
            <a:off x="2514600" y="11155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b="1" lang="en-US" sz="8400"/>
              <a:t>Chat with Your Enterprise Data</a:t>
            </a:r>
            <a:endParaRPr b="1" sz="8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Naive RAG pipeline</a:t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3">
            <a:alphaModFix/>
          </a:blip>
          <a:srcRect b="0" l="3827" r="0" t="0"/>
          <a:stretch/>
        </p:blipFill>
        <p:spPr>
          <a:xfrm>
            <a:off x="10418475" y="3192850"/>
            <a:ext cx="17326100" cy="156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 txBox="1"/>
          <p:nvPr/>
        </p:nvSpPr>
        <p:spPr>
          <a:xfrm>
            <a:off x="525875" y="19521000"/>
            <a:ext cx="20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Image adapted from Gao et al. 2024 paper: https://arxiv.org/pdf/2312.10997.pdf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Embedding Model as Dense Retriever</a:t>
            </a:r>
            <a:endParaRPr sz="8400"/>
          </a:p>
        </p:txBody>
      </p:sp>
      <p:sp>
        <p:nvSpPr>
          <p:cNvPr id="500" name="Google Shape;500;p50"/>
          <p:cNvSpPr txBox="1"/>
          <p:nvPr/>
        </p:nvSpPr>
        <p:spPr>
          <a:xfrm>
            <a:off x="876250" y="4447397"/>
            <a:ext cx="18535500" cy="16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Embedding Model</a:t>
            </a:r>
            <a:endParaRPr b="1"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Using pre-trained transformer model to extract </a:t>
            </a:r>
            <a:b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</a:b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text embedding to represent the context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Embeddings can be 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indexed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by approximate </a:t>
            </a:r>
            <a:b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</a:b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nearest neighbor (ANN) algorithm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Efficient to retrieve relevant documents with ANN index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Model needs to be trained so that question-answer pairs are close in the embedding space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b="1"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Advantage: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Embeddings represent semantic meaning - can handle “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synonyms” automatically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300"/>
              <a:buFont typeface="NVIDIA Sans"/>
              <a:buChar char="●"/>
            </a:pPr>
            <a:r>
              <a:rPr b="1"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Disadvantage: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lang="en-US" sz="5300">
                <a:solidFill>
                  <a:srgbClr val="1A1A1A"/>
                </a:solidFill>
                <a:highlight>
                  <a:schemeClr val="dk1"/>
                </a:highlight>
                <a:latin typeface="NVIDIA Sans"/>
                <a:ea typeface="NVIDIA Sans"/>
                <a:cs typeface="NVIDIA Sans"/>
                <a:sym typeface="NVIDIA Sans"/>
              </a:rPr>
              <a:t>Embeddings</a:t>
            </a:r>
            <a:r>
              <a:rPr lang="en-US" sz="53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might not understand specific keywords which haven’t appeared in the training dataset</a:t>
            </a:r>
            <a:endParaRPr sz="53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501" name="Google Shape;5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600" y="5038763"/>
            <a:ext cx="14649800" cy="125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A RAG System with Dense Retriever Model</a:t>
            </a:r>
            <a:endParaRPr sz="8400"/>
          </a:p>
        </p:txBody>
      </p:sp>
      <p:pic>
        <p:nvPicPr>
          <p:cNvPr id="507" name="Google Shape;5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0" y="8572500"/>
            <a:ext cx="27521172" cy="115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1"/>
          <p:cNvSpPr txBox="1"/>
          <p:nvPr/>
        </p:nvSpPr>
        <p:spPr>
          <a:xfrm>
            <a:off x="876300" y="2971800"/>
            <a:ext cx="27355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RAG systems consist of many components:</a:t>
            </a:r>
            <a:endParaRPr b="1"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Data preprocessing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Indexing and retrieval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Generation : LLM inference with augmented input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8400"/>
              <a:t>RAG Ecosystem is Complex</a:t>
            </a:r>
            <a:endParaRPr sz="8400"/>
          </a:p>
        </p:txBody>
      </p:sp>
      <p:sp>
        <p:nvSpPr>
          <p:cNvPr id="515" name="Google Shape;515;p52"/>
          <p:cNvSpPr txBox="1"/>
          <p:nvPr>
            <p:ph idx="1" type="body"/>
          </p:nvPr>
        </p:nvSpPr>
        <p:spPr>
          <a:xfrm>
            <a:off x="2514600" y="3047343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Enterprises must piece together solutions from open source, update and maintain them.</a:t>
            </a:r>
            <a:endParaRPr/>
          </a:p>
        </p:txBody>
      </p:sp>
      <p:sp>
        <p:nvSpPr>
          <p:cNvPr id="516" name="Google Shape;516;p52"/>
          <p:cNvSpPr txBox="1"/>
          <p:nvPr>
            <p:ph idx="3" type="body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2"/>
          <p:cNvGrpSpPr/>
          <p:nvPr/>
        </p:nvGrpSpPr>
        <p:grpSpPr>
          <a:xfrm>
            <a:off x="4415475" y="5266975"/>
            <a:ext cx="27935724" cy="13020501"/>
            <a:chOff x="4415475" y="5266975"/>
            <a:chExt cx="27935724" cy="13020501"/>
          </a:xfrm>
        </p:grpSpPr>
        <p:pic>
          <p:nvPicPr>
            <p:cNvPr id="518" name="Google Shape;51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5475" y="5266975"/>
              <a:ext cx="27935724" cy="13020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52"/>
            <p:cNvSpPr/>
            <p:nvPr/>
          </p:nvSpPr>
          <p:spPr>
            <a:xfrm>
              <a:off x="26690600" y="8863875"/>
              <a:ext cx="2119200" cy="750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9700" marR="139700" rtl="0" algn="l">
                <a:lnSpc>
                  <a:spcPct val="171429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highlight>
                  <a:srgbClr val="F9FAFB"/>
                </a:highlight>
              </a:endParaRPr>
            </a:p>
            <a:p>
              <a:pPr indent="0" lvl="0" marL="139700" marR="139700" rtl="0" algn="l">
                <a:lnSpc>
                  <a:spcPct val="171429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highlight>
                    <a:srgbClr val="F2F2F2"/>
                  </a:highlight>
                </a:rPr>
                <a:t>BGE</a:t>
              </a:r>
              <a:endParaRPr sz="3600">
                <a:solidFill>
                  <a:schemeClr val="lt1"/>
                </a:solidFill>
                <a:highlight>
                  <a:srgbClr val="F2F2F2"/>
                </a:highlight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8400"/>
              <a:t>Optimized RAG applications with NVIDIA NeMo</a:t>
            </a:r>
            <a:endParaRPr sz="8400"/>
          </a:p>
        </p:txBody>
      </p:sp>
      <p:sp>
        <p:nvSpPr>
          <p:cNvPr id="526" name="Google Shape;526;p53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FF"/>
                </a:highlight>
              </a:rPr>
              <a:t>Build, customize and deploy generative AI models with NVIDIA NeMo</a:t>
            </a:r>
            <a:endParaRPr b="1"/>
          </a:p>
        </p:txBody>
      </p:sp>
      <p:pic>
        <p:nvPicPr>
          <p:cNvPr id="527" name="Google Shape;5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525" y="4441525"/>
            <a:ext cx="23920952" cy="156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Hands on Tutorial</a:t>
            </a:r>
            <a:endParaRPr sz="9600"/>
          </a:p>
        </p:txBody>
      </p:sp>
      <p:sp>
        <p:nvSpPr>
          <p:cNvPr id="534" name="Google Shape;534;p54"/>
          <p:cNvSpPr txBox="1"/>
          <p:nvPr>
            <p:ph idx="1" type="subTitle"/>
          </p:nvPr>
        </p:nvSpPr>
        <p:spPr>
          <a:xfrm>
            <a:off x="1512996" y="8094125"/>
            <a:ext cx="257550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5400"/>
              <a:t>Part 1: Building a RAG application using NVIDIA Foundation Models &amp; Endpoints</a:t>
            </a:r>
            <a:endParaRPr sz="5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DLI Jupyter Labs Interface</a:t>
            </a:r>
            <a:endParaRPr sz="8400"/>
          </a:p>
        </p:txBody>
      </p:sp>
      <p:pic>
        <p:nvPicPr>
          <p:cNvPr id="541" name="Google Shape;5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00" y="3390125"/>
            <a:ext cx="27655572" cy="166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8400"/>
              <a:t>RAG Ecosystem is Complex</a:t>
            </a:r>
            <a:endParaRPr sz="8400"/>
          </a:p>
        </p:txBody>
      </p:sp>
      <p:sp>
        <p:nvSpPr>
          <p:cNvPr id="548" name="Google Shape;548;p56"/>
          <p:cNvSpPr txBox="1"/>
          <p:nvPr>
            <p:ph idx="1" type="body"/>
          </p:nvPr>
        </p:nvSpPr>
        <p:spPr>
          <a:xfrm>
            <a:off x="2514600" y="3047343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Enterprises must piece together solutions from open source, update and maintain them.</a:t>
            </a:r>
            <a:endParaRPr/>
          </a:p>
        </p:txBody>
      </p:sp>
      <p:sp>
        <p:nvSpPr>
          <p:cNvPr id="549" name="Google Shape;549;p56"/>
          <p:cNvSpPr txBox="1"/>
          <p:nvPr>
            <p:ph idx="3" type="body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56"/>
          <p:cNvGrpSpPr/>
          <p:nvPr/>
        </p:nvGrpSpPr>
        <p:grpSpPr>
          <a:xfrm>
            <a:off x="4415475" y="5266975"/>
            <a:ext cx="27935724" cy="13020501"/>
            <a:chOff x="4415475" y="5266975"/>
            <a:chExt cx="27935724" cy="13020501"/>
          </a:xfrm>
        </p:grpSpPr>
        <p:pic>
          <p:nvPicPr>
            <p:cNvPr id="551" name="Google Shape;551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5475" y="5266975"/>
              <a:ext cx="27935724" cy="13020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56"/>
            <p:cNvSpPr/>
            <p:nvPr/>
          </p:nvSpPr>
          <p:spPr>
            <a:xfrm>
              <a:off x="26690600" y="8863875"/>
              <a:ext cx="2119200" cy="750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9700" marR="139700" rtl="0" algn="l">
                <a:lnSpc>
                  <a:spcPct val="171429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highlight>
                  <a:srgbClr val="F9FAFB"/>
                </a:highlight>
              </a:endParaRPr>
            </a:p>
            <a:p>
              <a:pPr indent="0" lvl="0" marL="139700" marR="139700" rtl="0" algn="l">
                <a:lnSpc>
                  <a:spcPct val="171429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highlight>
                    <a:srgbClr val="F2F2F2"/>
                  </a:highlight>
                </a:rPr>
                <a:t>BGE</a:t>
              </a:r>
              <a:endParaRPr sz="3600">
                <a:solidFill>
                  <a:schemeClr val="lt1"/>
                </a:solidFill>
                <a:highlight>
                  <a:srgbClr val="F2F2F2"/>
                </a:highlight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</a:endParaRPr>
            </a:p>
          </p:txBody>
        </p:sp>
      </p:grpSp>
      <p:sp>
        <p:nvSpPr>
          <p:cNvPr id="553" name="Google Shape;553;p56"/>
          <p:cNvSpPr/>
          <p:nvPr/>
        </p:nvSpPr>
        <p:spPr>
          <a:xfrm>
            <a:off x="27245750" y="11601625"/>
            <a:ext cx="3648000" cy="953100"/>
          </a:xfrm>
          <a:prstGeom prst="rect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26785650" y="14810550"/>
            <a:ext cx="2321700" cy="953100"/>
          </a:xfrm>
          <a:prstGeom prst="rect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6"/>
          <p:cNvSpPr/>
          <p:nvPr/>
        </p:nvSpPr>
        <p:spPr>
          <a:xfrm>
            <a:off x="17156100" y="7732475"/>
            <a:ext cx="3648000" cy="953100"/>
          </a:xfrm>
          <a:prstGeom prst="rect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8117875" y="12554725"/>
            <a:ext cx="3648000" cy="953100"/>
          </a:xfrm>
          <a:prstGeom prst="rect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ctrTitle"/>
          </p:nvPr>
        </p:nvSpPr>
        <p:spPr>
          <a:xfrm>
            <a:off x="1417888" y="6989250"/>
            <a:ext cx="30381600" cy="364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generate your own NVIDIA API key?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680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7688"/>
              <a:t>visit </a:t>
            </a:r>
            <a:r>
              <a:rPr b="0" lang="en-US" sz="7688"/>
              <a:t>ngc.nvidia.com</a:t>
            </a:r>
            <a:endParaRPr b="0" sz="7688"/>
          </a:p>
          <a:p>
            <a:pPr indent="-6680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7688"/>
              <a:t>sign in with your email and password</a:t>
            </a:r>
            <a:endParaRPr b="0" sz="7688"/>
          </a:p>
          <a:p>
            <a:pPr indent="-6680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7688"/>
              <a:t>if you don’t have an </a:t>
            </a:r>
            <a:r>
              <a:rPr b="0" lang="en-US" sz="7688"/>
              <a:t>account sign up</a:t>
            </a:r>
            <a:endParaRPr b="0" sz="7688"/>
          </a:p>
          <a:p>
            <a:pPr indent="-6680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7688"/>
              <a:t>Select an LLM model (e.g. LLama 13b) in the catalog</a:t>
            </a:r>
            <a:endParaRPr b="0" sz="688">
              <a:solidFill>
                <a:srgbClr val="05050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6680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7688"/>
              <a:t>click on the </a:t>
            </a:r>
            <a:r>
              <a:rPr lang="en-US" sz="7688"/>
              <a:t>API</a:t>
            </a:r>
            <a:r>
              <a:rPr b="0" lang="en-US" sz="7688"/>
              <a:t> tab and generate your NV API key</a:t>
            </a:r>
            <a:endParaRPr b="0" sz="7688"/>
          </a:p>
        </p:txBody>
      </p:sp>
      <p:grpSp>
        <p:nvGrpSpPr>
          <p:cNvPr id="377" name="Google Shape;377;p39"/>
          <p:cNvGrpSpPr/>
          <p:nvPr/>
        </p:nvGrpSpPr>
        <p:grpSpPr>
          <a:xfrm>
            <a:off x="6139875" y="11090925"/>
            <a:ext cx="25791949" cy="9483075"/>
            <a:chOff x="6139875" y="11090925"/>
            <a:chExt cx="25791949" cy="9483075"/>
          </a:xfrm>
        </p:grpSpPr>
        <p:pic>
          <p:nvPicPr>
            <p:cNvPr id="378" name="Google Shape;37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9875" y="11090925"/>
              <a:ext cx="25791949" cy="948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9"/>
            <p:cNvSpPr/>
            <p:nvPr/>
          </p:nvSpPr>
          <p:spPr>
            <a:xfrm>
              <a:off x="27727325" y="16636400"/>
              <a:ext cx="3839100" cy="17064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6224250" y="0"/>
            <a:ext cx="241275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/>
              <a:t>Evaluating Retriever Augmented Generators</a:t>
            </a:r>
            <a:endParaRPr sz="8500"/>
          </a:p>
        </p:txBody>
      </p:sp>
      <p:sp>
        <p:nvSpPr>
          <p:cNvPr id="563" name="Google Shape;563;p57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Components can be evaluated separately</a:t>
            </a:r>
            <a:endParaRPr b="1" sz="5400"/>
          </a:p>
        </p:txBody>
      </p: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4142350"/>
            <a:ext cx="14679400" cy="1427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57"/>
          <p:cNvCxnSpPr/>
          <p:nvPr/>
        </p:nvCxnSpPr>
        <p:spPr>
          <a:xfrm rot="-5400000">
            <a:off x="15169900" y="8045650"/>
            <a:ext cx="5386500" cy="2988600"/>
          </a:xfrm>
          <a:prstGeom prst="bentConnector3">
            <a:avLst>
              <a:gd fmla="val 100005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57"/>
          <p:cNvSpPr/>
          <p:nvPr/>
        </p:nvSpPr>
        <p:spPr>
          <a:xfrm>
            <a:off x="19426825" y="4761225"/>
            <a:ext cx="14679300" cy="4344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7"/>
          <p:cNvSpPr txBox="1"/>
          <p:nvPr/>
        </p:nvSpPr>
        <p:spPr>
          <a:xfrm>
            <a:off x="19461574" y="4747825"/>
            <a:ext cx="146793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Does the </a:t>
            </a: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retriever</a:t>
            </a: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return the correct documents?</a:t>
            </a:r>
            <a:endParaRPr/>
          </a:p>
        </p:txBody>
      </p:sp>
      <p:sp>
        <p:nvSpPr>
          <p:cNvPr id="568" name="Google Shape;568;p57"/>
          <p:cNvSpPr txBox="1"/>
          <p:nvPr/>
        </p:nvSpPr>
        <p:spPr>
          <a:xfrm>
            <a:off x="19461575" y="6811750"/>
            <a:ext cx="27355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NVIDIA Sans"/>
              <a:buChar char="●"/>
            </a:pPr>
            <a:r>
              <a:rPr lang="en-US" sz="45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Public Benchmarks (MTEB/BEIR) or Private Datasets</a:t>
            </a:r>
            <a:endParaRPr sz="45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NVIDIA Sans"/>
              <a:buChar char="●"/>
            </a:pPr>
            <a:r>
              <a:rPr lang="en-US" sz="45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Measure Recall@k, NDCG@k</a:t>
            </a:r>
            <a:endParaRPr sz="500"/>
          </a:p>
        </p:txBody>
      </p:sp>
      <p:cxnSp>
        <p:nvCxnSpPr>
          <p:cNvPr id="569" name="Google Shape;569;p57"/>
          <p:cNvCxnSpPr>
            <a:endCxn id="570" idx="1"/>
          </p:cNvCxnSpPr>
          <p:nvPr/>
        </p:nvCxnSpPr>
        <p:spPr>
          <a:xfrm flipH="1" rot="10800000">
            <a:off x="16278022" y="14509600"/>
            <a:ext cx="3148800" cy="2220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57"/>
          <p:cNvSpPr/>
          <p:nvPr/>
        </p:nvSpPr>
        <p:spPr>
          <a:xfrm>
            <a:off x="19426822" y="12337450"/>
            <a:ext cx="14679300" cy="4344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7"/>
          <p:cNvSpPr txBox="1"/>
          <p:nvPr/>
        </p:nvSpPr>
        <p:spPr>
          <a:xfrm>
            <a:off x="19544468" y="12519438"/>
            <a:ext cx="146793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Does the </a:t>
            </a: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generator</a:t>
            </a: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return the correct responses?</a:t>
            </a:r>
            <a:endParaRPr/>
          </a:p>
        </p:txBody>
      </p:sp>
      <p:sp>
        <p:nvSpPr>
          <p:cNvPr id="572" name="Google Shape;572;p57"/>
          <p:cNvSpPr txBox="1"/>
          <p:nvPr/>
        </p:nvSpPr>
        <p:spPr>
          <a:xfrm>
            <a:off x="19544468" y="14583363"/>
            <a:ext cx="27355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NVIDIA Sans"/>
              <a:buChar char="●"/>
            </a:pPr>
            <a:r>
              <a:rPr lang="en-US" sz="45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Requires written answer in dataset</a:t>
            </a:r>
            <a:endParaRPr sz="45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500"/>
              <a:buFont typeface="NVIDIA Sans"/>
              <a:buChar char="●"/>
            </a:pPr>
            <a:r>
              <a:rPr lang="en-US" sz="45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Semantic similarity, faithfulness, </a:t>
            </a:r>
            <a:r>
              <a:rPr lang="en-US" sz="45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groundedness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"/>
          <p:cNvSpPr txBox="1"/>
          <p:nvPr>
            <p:ph type="title"/>
          </p:nvPr>
        </p:nvSpPr>
        <p:spPr>
          <a:xfrm>
            <a:off x="6224250" y="0"/>
            <a:ext cx="241275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/>
              <a:t>Evaluation Triad</a:t>
            </a:r>
            <a:endParaRPr sz="8500"/>
          </a:p>
        </p:txBody>
      </p:sp>
      <p:sp>
        <p:nvSpPr>
          <p:cNvPr id="579" name="Google Shape;579;p58"/>
          <p:cNvSpPr txBox="1"/>
          <p:nvPr/>
        </p:nvSpPr>
        <p:spPr>
          <a:xfrm>
            <a:off x="755925" y="19402850"/>
            <a:ext cx="20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Image adapted from https://www.trulens.org/trulens_eval/core_concepts_rag_triad/</a:t>
            </a:r>
            <a:endParaRPr sz="2800"/>
          </a:p>
        </p:txBody>
      </p:sp>
      <p:sp>
        <p:nvSpPr>
          <p:cNvPr id="580" name="Google Shape;580;p58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TruLens describe the evaluation cycle</a:t>
            </a:r>
            <a:endParaRPr b="1" sz="5400"/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50" y="6136193"/>
            <a:ext cx="24371001" cy="96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/>
          <p:nvPr>
            <p:ph type="title"/>
          </p:nvPr>
        </p:nvSpPr>
        <p:spPr>
          <a:xfrm>
            <a:off x="6224250" y="0"/>
            <a:ext cx="241275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/>
              <a:t>Learning from Evaluating RAG Systems</a:t>
            </a:r>
            <a:endParaRPr sz="8500"/>
          </a:p>
        </p:txBody>
      </p:sp>
      <p:sp>
        <p:nvSpPr>
          <p:cNvPr id="588" name="Google Shape;588;p59"/>
          <p:cNvSpPr txBox="1"/>
          <p:nvPr/>
        </p:nvSpPr>
        <p:spPr>
          <a:xfrm>
            <a:off x="2171700" y="19402850"/>
            <a:ext cx="119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https://developer.nvidia.com/blog/evaluating-retriever-for-enterprise-grade-rag/</a:t>
            </a:r>
            <a:endParaRPr sz="2400"/>
          </a:p>
        </p:txBody>
      </p:sp>
      <p:sp>
        <p:nvSpPr>
          <p:cNvPr id="589" name="Google Shape;589;p59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Practical Insights from building RAG applications</a:t>
            </a:r>
            <a:endParaRPr b="1" sz="5400"/>
          </a:p>
        </p:txBody>
      </p:sp>
      <p:sp>
        <p:nvSpPr>
          <p:cNvPr id="590" name="Google Shape;590;p59"/>
          <p:cNvSpPr txBox="1"/>
          <p:nvPr/>
        </p:nvSpPr>
        <p:spPr>
          <a:xfrm>
            <a:off x="876300" y="3895375"/>
            <a:ext cx="32417400" cy="9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●"/>
            </a:pPr>
            <a:r>
              <a:rPr b="1"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Choosing the correct evaluation datasets</a:t>
            </a:r>
            <a:endParaRPr b="1"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■"/>
            </a:pPr>
            <a:r>
              <a:rPr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MTEB/BEIR consists of 17 datasets, but only a few address Question-Answering Domain (NQ, HotpotQA, FIQA, NFCorpus)</a:t>
            </a:r>
            <a:endParaRPr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■"/>
            </a:pPr>
            <a:r>
              <a:rPr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Selecting the correct domain - e.g. technical documentation is different from wikipedia QA</a:t>
            </a:r>
            <a:endParaRPr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■"/>
            </a:pPr>
            <a:r>
              <a:rPr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Inspecting the dataset quality - some pairs are impossible to solve</a:t>
            </a:r>
            <a:endParaRPr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■"/>
            </a:pPr>
            <a:r>
              <a:rPr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Inspecting dataset creation - some datasets are synthetic generated with LLMs or humans wrote questions when seeing the passage</a:t>
            </a:r>
            <a:endParaRPr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●"/>
            </a:pPr>
            <a:r>
              <a:rPr b="1" lang="en-US" sz="4100">
                <a:solidFill>
                  <a:srgbClr val="1A1A1A"/>
                </a:solidFill>
                <a:highlight>
                  <a:schemeClr val="dk1"/>
                </a:highlight>
                <a:latin typeface="NVIDIA Sans"/>
                <a:ea typeface="NVIDIA Sans"/>
                <a:cs typeface="NVIDIA Sans"/>
                <a:sym typeface="NVIDIA Sans"/>
              </a:rPr>
              <a:t>Evaluating pre-trained models and training dataset</a:t>
            </a:r>
            <a:endParaRPr sz="41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488950" lvl="2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100"/>
              <a:buFont typeface="NVIDIA Sans"/>
              <a:buChar char="■"/>
            </a:pPr>
            <a:r>
              <a:rPr lang="en-US" sz="41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Training on the train-dataset of the evaluation benchmark improves benchmark numbers but not necessarily the performance on other datasets</a:t>
            </a:r>
            <a:endParaRPr sz="100"/>
          </a:p>
        </p:txBody>
      </p:sp>
      <p:pic>
        <p:nvPicPr>
          <p:cNvPr id="591" name="Google Shape;5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563" y="13690400"/>
            <a:ext cx="17570879" cy="55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0"/>
          <p:cNvPicPr preferRelativeResize="0"/>
          <p:nvPr/>
        </p:nvPicPr>
        <p:blipFill rotWithShape="1">
          <a:blip r:embed="rId3">
            <a:alphaModFix/>
          </a:blip>
          <a:srcRect b="20904" l="0" r="0" t="0"/>
          <a:stretch/>
        </p:blipFill>
        <p:spPr>
          <a:xfrm>
            <a:off x="19888200" y="698800"/>
            <a:ext cx="7048498" cy="2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0"/>
          <p:cNvSpPr txBox="1"/>
          <p:nvPr>
            <p:ph type="title"/>
          </p:nvPr>
        </p:nvSpPr>
        <p:spPr>
          <a:xfrm>
            <a:off x="3848100" y="0"/>
            <a:ext cx="221361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/>
              <a:t>RAG Evaluation with </a:t>
            </a:r>
            <a:endParaRPr sz="8500"/>
          </a:p>
        </p:txBody>
      </p:sp>
      <p:pic>
        <p:nvPicPr>
          <p:cNvPr id="599" name="Google Shape;599;p60"/>
          <p:cNvPicPr preferRelativeResize="0"/>
          <p:nvPr/>
        </p:nvPicPr>
        <p:blipFill rotWithShape="1">
          <a:blip r:embed="rId4">
            <a:alphaModFix/>
          </a:blip>
          <a:srcRect b="4730" l="0" r="0" t="21002"/>
          <a:stretch/>
        </p:blipFill>
        <p:spPr>
          <a:xfrm>
            <a:off x="3533775" y="4954751"/>
            <a:ext cx="29508452" cy="12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Quantifying System Goodness with LLM-as-a-Judge</a:t>
            </a:r>
            <a:endParaRPr b="1" sz="5400"/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8147">
            <a:off x="29427349" y="11735951"/>
            <a:ext cx="5486400" cy="499305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/>
          <p:nvPr/>
        </p:nvSpPr>
        <p:spPr>
          <a:xfrm>
            <a:off x="31215060" y="14767840"/>
            <a:ext cx="1911000" cy="1524600"/>
          </a:xfrm>
          <a:prstGeom prst="rect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accent1"/>
              </a:solidFill>
            </a:endParaRPr>
          </a:p>
        </p:txBody>
      </p:sp>
      <p:pic>
        <p:nvPicPr>
          <p:cNvPr id="603" name="Google Shape;60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44367">
            <a:off x="2133600" y="13239226"/>
            <a:ext cx="10169258" cy="39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0"/>
          <p:cNvSpPr/>
          <p:nvPr/>
        </p:nvSpPr>
        <p:spPr>
          <a:xfrm>
            <a:off x="15604725" y="14586275"/>
            <a:ext cx="3390900" cy="12471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76200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4"/>
                </a:solidFill>
              </a:rPr>
              <a:t>Control</a:t>
            </a:r>
            <a:endParaRPr b="1" sz="5400">
              <a:solidFill>
                <a:schemeClr val="accent4"/>
              </a:solidFill>
            </a:endParaRPr>
          </a:p>
        </p:txBody>
      </p:sp>
      <p:sp>
        <p:nvSpPr>
          <p:cNvPr id="605" name="Google Shape;605;p60"/>
          <p:cNvSpPr/>
          <p:nvPr/>
        </p:nvSpPr>
        <p:spPr>
          <a:xfrm>
            <a:off x="14124400" y="15591900"/>
            <a:ext cx="3390900" cy="12471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2"/>
                </a:solidFill>
              </a:rPr>
              <a:t>Sources</a:t>
            </a:r>
            <a:endParaRPr b="1" sz="5400">
              <a:solidFill>
                <a:schemeClr val="accent2"/>
              </a:solidFill>
            </a:endParaRPr>
          </a:p>
        </p:txBody>
      </p:sp>
      <p:sp>
        <p:nvSpPr>
          <p:cNvPr id="606" name="Google Shape;606;p60"/>
          <p:cNvSpPr/>
          <p:nvPr/>
        </p:nvSpPr>
        <p:spPr>
          <a:xfrm>
            <a:off x="12823425" y="16616500"/>
            <a:ext cx="3390900" cy="12471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6"/>
                </a:solidFill>
              </a:rPr>
              <a:t>Input</a:t>
            </a:r>
            <a:endParaRPr b="1" sz="5400">
              <a:solidFill>
                <a:schemeClr val="accent6"/>
              </a:solidFill>
            </a:endParaRPr>
          </a:p>
        </p:txBody>
      </p:sp>
      <p:sp>
        <p:nvSpPr>
          <p:cNvPr id="607" name="Google Shape;607;p60"/>
          <p:cNvSpPr/>
          <p:nvPr/>
        </p:nvSpPr>
        <p:spPr>
          <a:xfrm>
            <a:off x="17983875" y="15827200"/>
            <a:ext cx="9499200" cy="25209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BF9000"/>
                </a:solidFill>
              </a:rPr>
              <a:t>RagasEvaluatorChain</a:t>
            </a:r>
            <a:endParaRPr b="1" sz="6400">
              <a:solidFill>
                <a:srgbClr val="BF9000"/>
              </a:solidFill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459175" y="19402850"/>
            <a:ext cx="125220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Image source:  Ragas </a:t>
            </a:r>
            <a:r>
              <a:rPr lang="en-US" sz="3100" u="sng">
                <a:solidFill>
                  <a:schemeClr val="hlink"/>
                </a:solidFill>
                <a:hlinkClick r:id="rId7"/>
              </a:rPr>
              <a:t>documentation</a:t>
            </a:r>
            <a:r>
              <a:rPr lang="en-US" sz="3100"/>
              <a:t>.</a:t>
            </a:r>
            <a:endParaRPr sz="3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 txBox="1"/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Hands on Tutorial</a:t>
            </a:r>
            <a:endParaRPr sz="9600"/>
          </a:p>
        </p:txBody>
      </p:sp>
      <p:sp>
        <p:nvSpPr>
          <p:cNvPr id="615" name="Google Shape;615;p61"/>
          <p:cNvSpPr txBox="1"/>
          <p:nvPr>
            <p:ph idx="1" type="subTitle"/>
          </p:nvPr>
        </p:nvSpPr>
        <p:spPr>
          <a:xfrm>
            <a:off x="1513012" y="8094127"/>
            <a:ext cx="192822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5400"/>
              <a:t>Part 2: Evaluation</a:t>
            </a:r>
            <a:endParaRPr sz="5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2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NVIDIA AI Foundation Models</a:t>
            </a:r>
            <a:endParaRPr sz="8400"/>
          </a:p>
        </p:txBody>
      </p:sp>
      <p:sp>
        <p:nvSpPr>
          <p:cNvPr id="622" name="Google Shape;622;p62"/>
          <p:cNvSpPr/>
          <p:nvPr/>
        </p:nvSpPr>
        <p:spPr>
          <a:xfrm>
            <a:off x="26469975" y="13286875"/>
            <a:ext cx="9717600" cy="4572000"/>
          </a:xfrm>
          <a:prstGeom prst="roundRect">
            <a:avLst>
              <a:gd fmla="val 16667" name="adj"/>
            </a:avLst>
          </a:prstGeom>
          <a:solidFill>
            <a:srgbClr val="76B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NVIDIA </a:t>
            </a:r>
            <a:endParaRPr b="1"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GPU CLOUD</a:t>
            </a:r>
            <a:endParaRPr b="1" sz="7200">
              <a:solidFill>
                <a:schemeClr val="dk1"/>
              </a:solidFill>
            </a:endParaRPr>
          </a:p>
        </p:txBody>
      </p:sp>
      <p:pic>
        <p:nvPicPr>
          <p:cNvPr id="623" name="Google Shape;6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6719">
            <a:off x="28157232" y="7739240"/>
            <a:ext cx="6343094" cy="682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2"/>
          <p:cNvPicPr preferRelativeResize="0"/>
          <p:nvPr/>
        </p:nvPicPr>
        <p:blipFill rotWithShape="1">
          <a:blip r:embed="rId4">
            <a:alphaModFix/>
          </a:blip>
          <a:srcRect b="0" l="0" r="10754" t="0"/>
          <a:stretch/>
        </p:blipFill>
        <p:spPr>
          <a:xfrm>
            <a:off x="0" y="3226775"/>
            <a:ext cx="26311327" cy="17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8400"/>
              <a:t>Optimized RAG applications with NVIDIA NeMo</a:t>
            </a:r>
            <a:endParaRPr sz="8400"/>
          </a:p>
        </p:txBody>
      </p:sp>
      <p:sp>
        <p:nvSpPr>
          <p:cNvPr id="631" name="Google Shape;631;p63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FF"/>
                </a:highlight>
              </a:rPr>
              <a:t>NVIDIA Optimized Retrieval Improves RAG</a:t>
            </a:r>
            <a:endParaRPr b="1"/>
          </a:p>
        </p:txBody>
      </p:sp>
      <p:pic>
        <p:nvPicPr>
          <p:cNvPr id="632" name="Google Shape;6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538" y="4572804"/>
            <a:ext cx="31100923" cy="142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NVIDIA NeMo Microservices</a:t>
            </a:r>
            <a:endParaRPr/>
          </a:p>
        </p:txBody>
      </p:sp>
      <p:sp>
        <p:nvSpPr>
          <p:cNvPr id="639" name="Google Shape;639;p64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4"/>
          <p:cNvSpPr txBox="1"/>
          <p:nvPr>
            <p:ph idx="3" type="body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https://developer.nvidia.com/nemo-microservices-early-access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1" name="Google Shape;6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650" y="3895375"/>
            <a:ext cx="28201452" cy="122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/>
          <p:nvPr>
            <p:ph type="title"/>
          </p:nvPr>
        </p:nvSpPr>
        <p:spPr>
          <a:xfrm>
            <a:off x="6224250" y="0"/>
            <a:ext cx="24127500" cy="251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/>
              <a:t>Resources</a:t>
            </a:r>
            <a:endParaRPr sz="8500"/>
          </a:p>
        </p:txBody>
      </p:sp>
      <p:sp>
        <p:nvSpPr>
          <p:cNvPr id="648" name="Google Shape;648;p65"/>
          <p:cNvSpPr txBox="1"/>
          <p:nvPr/>
        </p:nvSpPr>
        <p:spPr>
          <a:xfrm>
            <a:off x="1050025" y="2756325"/>
            <a:ext cx="34585200" cy="16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[1] NVIDIA Retrieval QA Embedding on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3"/>
              </a:rPr>
              <a:t>NGC AI Playground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[2] Build Enterprise Retrieval-Augmented Generation Apps with NVIDIA Retrieval QA Embedding Model, NVIDIA Technical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4"/>
              </a:rPr>
              <a:t>blog post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[3] Evaluating Retriever for Enterprise-Grade RAG, NVIDIA Technical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5"/>
              </a:rPr>
              <a:t>blog post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[4] Prompt Engineering with LLaMA-2, DLI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6"/>
              </a:rPr>
              <a:t>course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[5] Rapid Application Development with Large Language Models (LLMs), DLI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7"/>
              </a:rPr>
              <a:t>course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[6] Model Parallelism: Building and Deploying Large Neural Networks, DLI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8"/>
              </a:rPr>
              <a:t>course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[7]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9"/>
              </a:rPr>
              <a:t>NVIDIA NeMo Microservices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 offers microservice spinup routines that can be deployed on local compute and function similar to AI Playground.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[8]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10"/>
              </a:rPr>
              <a:t>NVIDIA AI Workbench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 allows for quick and simple model customization workflows that can greatly improve RAG model components for your specific use-cases.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[9]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11"/>
              </a:rPr>
              <a:t>TensorRT-LLM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 recommended framework for deploying GPU-accelerated LLM model engines in production settings.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[10]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12"/>
              </a:rPr>
              <a:t>NVIDIA Generative AI Examples</a:t>
            </a:r>
            <a:r>
              <a:rPr lang="en-US" sz="4600">
                <a:latin typeface="NVIDIA Sans"/>
                <a:ea typeface="NVIDIA Sans"/>
                <a:cs typeface="NVIDIA Sans"/>
                <a:sym typeface="NVIDIA Sans"/>
              </a:rPr>
              <a:t> GitHub repo.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6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[11] Building RAG Agents with LLMs, DLI </a:t>
            </a:r>
            <a:r>
              <a:rPr lang="en-US" sz="4600" u="sng">
                <a:solidFill>
                  <a:schemeClr val="hlink"/>
                </a:solidFill>
                <a:latin typeface="NVIDIA Sans"/>
                <a:ea typeface="NVIDIA Sans"/>
                <a:cs typeface="NVIDIA Sans"/>
                <a:sym typeface="NVIDIA Sans"/>
                <a:hlinkClick r:id="rId13"/>
              </a:rPr>
              <a:t>course</a:t>
            </a:r>
            <a:r>
              <a:rPr lang="en-US" sz="46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.</a:t>
            </a:r>
            <a:endParaRPr sz="4600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885950" y="3871969"/>
            <a:ext cx="14639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Agenda</a:t>
            </a:r>
            <a:endParaRPr sz="8400"/>
          </a:p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885950" y="6988200"/>
            <a:ext cx="16350300" cy="12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07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400"/>
              <a:buChar char="•"/>
            </a:pPr>
            <a:r>
              <a:rPr b="1" lang="en-US" sz="5400"/>
              <a:t>Intro to Large Language Models (LLMs)</a:t>
            </a:r>
            <a:endParaRPr b="1"/>
          </a:p>
          <a:p>
            <a:pPr indent="-5207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Chat with your data with LLMs</a:t>
            </a:r>
            <a:endParaRPr b="1" sz="5400"/>
          </a:p>
          <a:p>
            <a:pPr indent="-546100" lvl="1" marL="13716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What is RAG? Why we need it?</a:t>
            </a:r>
            <a:endParaRPr b="1" sz="5400"/>
          </a:p>
          <a:p>
            <a:pPr indent="-5207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Optimized RAG applications with NVIDIA NeMo</a:t>
            </a:r>
            <a:endParaRPr b="1" sz="5400"/>
          </a:p>
          <a:p>
            <a:pPr indent="-546100" lvl="1" marL="13716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NVIDIA Foundation Models</a:t>
            </a:r>
            <a:endParaRPr b="1" sz="5400"/>
          </a:p>
          <a:p>
            <a:pPr indent="-546100" lvl="1" marL="13716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NVIDIA Microservices</a:t>
            </a:r>
            <a:endParaRPr b="1" sz="5400"/>
          </a:p>
          <a:p>
            <a:pPr indent="-5207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RAG Evaluation</a:t>
            </a:r>
            <a:endParaRPr b="1" sz="5400"/>
          </a:p>
          <a:p>
            <a:pPr indent="-546100" lvl="1" marL="13716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Retrieval Evaluation</a:t>
            </a:r>
            <a:endParaRPr b="1" sz="5400"/>
          </a:p>
          <a:p>
            <a:pPr indent="-546100" lvl="1" marL="13716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Generator Evaluation</a:t>
            </a:r>
            <a:endParaRPr b="1" sz="5400"/>
          </a:p>
          <a:p>
            <a:pPr indent="-520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Char char="•"/>
            </a:pPr>
            <a:r>
              <a:rPr b="1" lang="en-US" sz="5400"/>
              <a:t>Summary and Q&amp;A</a:t>
            </a:r>
            <a:endParaRPr b="1" sz="5400"/>
          </a:p>
        </p:txBody>
      </p:sp>
      <p:pic>
        <p:nvPicPr>
          <p:cNvPr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6367" r="0" t="0"/>
          <a:stretch/>
        </p:blipFill>
        <p:spPr>
          <a:xfrm flipH="1">
            <a:off x="17906325" y="0"/>
            <a:ext cx="18669673" cy="205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ctrTitle"/>
          </p:nvPr>
        </p:nvSpPr>
        <p:spPr>
          <a:xfrm>
            <a:off x="1512997" y="2983575"/>
            <a:ext cx="241143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Intro to Large Language Models (LLMs)</a:t>
            </a:r>
            <a:endParaRPr sz="9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Large Language Models (LLMs)</a:t>
            </a:r>
            <a:endParaRPr sz="8400"/>
          </a:p>
        </p:txBody>
      </p:sp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Backbones for Language Understanding</a:t>
            </a:r>
            <a:endParaRPr sz="5400"/>
          </a:p>
        </p:txBody>
      </p:sp>
      <p:pic>
        <p:nvPicPr>
          <p:cNvPr id="399" name="Google Shape;39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682" l="8482" r="4341" t="3212"/>
          <a:stretch/>
        </p:blipFill>
        <p:spPr>
          <a:xfrm>
            <a:off x="4903000" y="4080225"/>
            <a:ext cx="26769999" cy="13559025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42"/>
          <p:cNvSpPr txBox="1"/>
          <p:nvPr>
            <p:ph idx="3" type="body"/>
          </p:nvPr>
        </p:nvSpPr>
        <p:spPr>
          <a:xfrm>
            <a:off x="6062650" y="17824136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 Medium"/>
              <a:buNone/>
            </a:pPr>
            <a:r>
              <a:rPr lang="en-US"/>
              <a:t>Backbones for language tasks, including classification and generation.</a:t>
            </a:r>
            <a:endParaRPr/>
          </a:p>
        </p:txBody>
      </p:sp>
      <p:sp>
        <p:nvSpPr>
          <p:cNvPr id="401" name="Google Shape;401;p42"/>
          <p:cNvSpPr txBox="1"/>
          <p:nvPr/>
        </p:nvSpPr>
        <p:spPr>
          <a:xfrm>
            <a:off x="196975" y="19896825"/>
            <a:ext cx="141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https://www.nvidia.com/content/dam/en-zz/Solutions/lp/large-language-models-ebook/nvidia-llm-ebook-og.jpg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Large Language Models (LLMs)</a:t>
            </a:r>
            <a:endParaRPr sz="8400"/>
          </a:p>
        </p:txBody>
      </p:sp>
      <p:sp>
        <p:nvSpPr>
          <p:cNvPr id="407" name="Google Shape;407;p43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Backbones for Language Understanding</a:t>
            </a:r>
            <a:endParaRPr sz="5400"/>
          </a:p>
        </p:txBody>
      </p:sp>
      <p:sp>
        <p:nvSpPr>
          <p:cNvPr id="408" name="Google Shape;408;p43"/>
          <p:cNvSpPr txBox="1"/>
          <p:nvPr/>
        </p:nvSpPr>
        <p:spPr>
          <a:xfrm>
            <a:off x="1392150" y="3668275"/>
            <a:ext cx="33602100" cy="6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LLMs are a type of generative AI that are trained on text and produce textual content (actually now we can generate more than text)</a:t>
            </a:r>
            <a:endParaRPr sz="5200"/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mainly refer to transformer-based neural language models</a:t>
            </a:r>
            <a:endParaRPr sz="5200"/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contain tens to hundreds of billions of parameters</a:t>
            </a:r>
            <a:endParaRPr sz="5200"/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pretrained on massive text data</a:t>
            </a:r>
            <a:endParaRPr sz="5200"/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exhibit stronger language understanding and generation abilities</a:t>
            </a:r>
            <a:endParaRPr sz="5200"/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200"/>
              <a:buChar char="➢"/>
            </a:pPr>
            <a:r>
              <a:rPr lang="en-US" sz="5200"/>
              <a:t>evolved from traditional to instruction-tuned and/or dialog-tuned models</a:t>
            </a:r>
            <a:endParaRPr sz="5200"/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8850" y="10689500"/>
            <a:ext cx="16514575" cy="84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2206577"/>
            <a:ext cx="17026949" cy="42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 txBox="1"/>
          <p:nvPr/>
        </p:nvSpPr>
        <p:spPr>
          <a:xfrm>
            <a:off x="181232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</a:t>
            </a:r>
            <a:endParaRPr sz="3600"/>
          </a:p>
        </p:txBody>
      </p:sp>
      <p:sp>
        <p:nvSpPr>
          <p:cNvPr id="412" name="Google Shape;412;p43"/>
          <p:cNvSpPr txBox="1"/>
          <p:nvPr/>
        </p:nvSpPr>
        <p:spPr>
          <a:xfrm>
            <a:off x="303152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sky</a:t>
            </a:r>
            <a:endParaRPr sz="3600"/>
          </a:p>
        </p:txBody>
      </p:sp>
      <p:sp>
        <p:nvSpPr>
          <p:cNvPr id="413" name="Google Shape;413;p43"/>
          <p:cNvSpPr txBox="1"/>
          <p:nvPr/>
        </p:nvSpPr>
        <p:spPr>
          <a:xfrm>
            <a:off x="425072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is</a:t>
            </a:r>
            <a:endParaRPr sz="3600"/>
          </a:p>
        </p:txBody>
      </p:sp>
      <p:sp>
        <p:nvSpPr>
          <p:cNvPr id="414" name="Google Shape;414;p43"/>
          <p:cNvSpPr txBox="1"/>
          <p:nvPr/>
        </p:nvSpPr>
        <p:spPr>
          <a:xfrm>
            <a:off x="1315787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76B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</a:t>
            </a:r>
            <a:endParaRPr sz="3600"/>
          </a:p>
        </p:txBody>
      </p:sp>
      <p:sp>
        <p:nvSpPr>
          <p:cNvPr id="415" name="Google Shape;415;p43"/>
          <p:cNvSpPr txBox="1"/>
          <p:nvPr/>
        </p:nvSpPr>
        <p:spPr>
          <a:xfrm>
            <a:off x="1437707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sky</a:t>
            </a:r>
            <a:endParaRPr sz="3600"/>
          </a:p>
        </p:txBody>
      </p:sp>
      <p:sp>
        <p:nvSpPr>
          <p:cNvPr id="416" name="Google Shape;416;p43"/>
          <p:cNvSpPr txBox="1"/>
          <p:nvPr/>
        </p:nvSpPr>
        <p:spPr>
          <a:xfrm>
            <a:off x="15596275" y="16969950"/>
            <a:ext cx="1153200" cy="856800"/>
          </a:xfrm>
          <a:prstGeom prst="rect">
            <a:avLst/>
          </a:prstGeom>
          <a:noFill/>
          <a:ln cap="flat" cmpd="sng" w="1143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is</a:t>
            </a:r>
            <a:endParaRPr sz="3600"/>
          </a:p>
        </p:txBody>
      </p:sp>
      <p:sp>
        <p:nvSpPr>
          <p:cNvPr id="417" name="Google Shape;417;p43"/>
          <p:cNvSpPr txBox="1"/>
          <p:nvPr/>
        </p:nvSpPr>
        <p:spPr>
          <a:xfrm>
            <a:off x="16825675" y="16969950"/>
            <a:ext cx="1496700" cy="856800"/>
          </a:xfrm>
          <a:prstGeom prst="rect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blue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ctrTitle"/>
          </p:nvPr>
        </p:nvSpPr>
        <p:spPr>
          <a:xfrm>
            <a:off x="571499" y="2983575"/>
            <a:ext cx="20223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Chat with your data using LLMs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Are LLMs enough?</a:t>
            </a:r>
            <a:endParaRPr sz="8400"/>
          </a:p>
        </p:txBody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Chat with You Data Applications</a:t>
            </a:r>
            <a:endParaRPr sz="5400"/>
          </a:p>
        </p:txBody>
      </p:sp>
      <p:sp>
        <p:nvSpPr>
          <p:cNvPr id="430" name="Google Shape;430;p45"/>
          <p:cNvSpPr txBox="1"/>
          <p:nvPr/>
        </p:nvSpPr>
        <p:spPr>
          <a:xfrm>
            <a:off x="196975" y="19896825"/>
            <a:ext cx="1411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31" name="Google Shape;431;p45"/>
          <p:cNvSpPr txBox="1"/>
          <p:nvPr/>
        </p:nvSpPr>
        <p:spPr>
          <a:xfrm>
            <a:off x="1280300" y="3369225"/>
            <a:ext cx="14118300" cy="9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LIMITATIONS:</a:t>
            </a:r>
            <a:endParaRPr sz="8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>
                <a:solidFill>
                  <a:schemeClr val="lt1"/>
                </a:solidFill>
              </a:rPr>
              <a:t>Outdated training data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Domain knowledge deficit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Hallucinations (generating misinformation)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Catastrophic forgetting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Reasoning Failure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Biased information</a:t>
            </a:r>
            <a:endParaRPr sz="5400"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5400"/>
              <a:buChar char="➢"/>
            </a:pPr>
            <a:r>
              <a:rPr lang="en-US" sz="5400"/>
              <a:t>Removing “information” </a:t>
            </a:r>
            <a:br>
              <a:rPr lang="en-US" sz="5400"/>
            </a:br>
            <a:r>
              <a:rPr lang="en-US" sz="5400"/>
              <a:t>from the LLM “weights”</a:t>
            </a:r>
            <a:endParaRPr sz="54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432" name="Google Shape;432;p45"/>
          <p:cNvSpPr/>
          <p:nvPr/>
        </p:nvSpPr>
        <p:spPr>
          <a:xfrm>
            <a:off x="11890700" y="14692800"/>
            <a:ext cx="7950000" cy="3557100"/>
          </a:xfrm>
          <a:prstGeom prst="roundRect">
            <a:avLst>
              <a:gd fmla="val 48000" name="adj"/>
            </a:avLst>
          </a:prstGeom>
          <a:solidFill>
            <a:schemeClr val="dk1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highlight>
                  <a:srgbClr val="FFFFFF"/>
                </a:highlight>
              </a:rPr>
              <a:t>The role of J. Robert Oppenheimer in the 2005 film "Oppenheimer" was portrayed by actor Sir Anthony Hopkins.</a:t>
            </a:r>
            <a:endParaRPr sz="36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/>
          </a:blip>
          <a:srcRect b="0" l="13585" r="9833" t="0"/>
          <a:stretch/>
        </p:blipFill>
        <p:spPr>
          <a:xfrm>
            <a:off x="14411700" y="9132825"/>
            <a:ext cx="2847600" cy="38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/>
          <p:nvPr/>
        </p:nvSpPr>
        <p:spPr>
          <a:xfrm>
            <a:off x="13906501" y="6961125"/>
            <a:ext cx="5294400" cy="217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who played Oppenheimer in the  Oppenheimer movie?</a:t>
            </a:r>
            <a:endParaRPr sz="3600"/>
          </a:p>
        </p:txBody>
      </p:sp>
      <p:sp>
        <p:nvSpPr>
          <p:cNvPr id="435" name="Google Shape;435;p45"/>
          <p:cNvSpPr/>
          <p:nvPr/>
        </p:nvSpPr>
        <p:spPr>
          <a:xfrm>
            <a:off x="20523181" y="9270462"/>
            <a:ext cx="6423300" cy="35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</a:rPr>
              <a:t>Prompt</a:t>
            </a:r>
            <a:endParaRPr b="1"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3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Input: {input}</a:t>
            </a:r>
            <a:endParaRPr b="1" sz="7200">
              <a:solidFill>
                <a:schemeClr val="lt1"/>
              </a:solidFill>
            </a:endParaRPr>
          </a:p>
        </p:txBody>
      </p:sp>
      <p:cxnSp>
        <p:nvCxnSpPr>
          <p:cNvPr id="436" name="Google Shape;436;p45"/>
          <p:cNvCxnSpPr/>
          <p:nvPr/>
        </p:nvCxnSpPr>
        <p:spPr>
          <a:xfrm flipH="1">
            <a:off x="26946475" y="11068575"/>
            <a:ext cx="28476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7" name="Google Shape;437;p45"/>
          <p:cNvSpPr/>
          <p:nvPr/>
        </p:nvSpPr>
        <p:spPr>
          <a:xfrm>
            <a:off x="29908506" y="9270762"/>
            <a:ext cx="6423300" cy="3557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</a:rPr>
              <a:t>LLM</a:t>
            </a:r>
            <a:endParaRPr b="1" sz="7200">
              <a:solidFill>
                <a:schemeClr val="lt1"/>
              </a:solidFill>
            </a:endParaRPr>
          </a:p>
        </p:txBody>
      </p:sp>
      <p:cxnSp>
        <p:nvCxnSpPr>
          <p:cNvPr id="438" name="Google Shape;438;p45"/>
          <p:cNvCxnSpPr>
            <a:stCxn id="437" idx="2"/>
            <a:endCxn id="432" idx="3"/>
          </p:cNvCxnSpPr>
          <p:nvPr/>
        </p:nvCxnSpPr>
        <p:spPr>
          <a:xfrm rot="5400000">
            <a:off x="24658656" y="8009862"/>
            <a:ext cx="3643500" cy="13279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5"/>
          <p:cNvCxnSpPr/>
          <p:nvPr/>
        </p:nvCxnSpPr>
        <p:spPr>
          <a:xfrm rot="10800000">
            <a:off x="15759300" y="12801600"/>
            <a:ext cx="12600" cy="18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5"/>
          <p:cNvCxnSpPr>
            <a:stCxn id="433" idx="3"/>
            <a:endCxn id="435" idx="1"/>
          </p:cNvCxnSpPr>
          <p:nvPr/>
        </p:nvCxnSpPr>
        <p:spPr>
          <a:xfrm flipH="1" rot="10800000">
            <a:off x="17259300" y="11049075"/>
            <a:ext cx="3264000" cy="1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What is Retrieval-Augmented Generation (RAG)? </a:t>
            </a:r>
            <a:endParaRPr sz="8400"/>
          </a:p>
        </p:txBody>
      </p:sp>
      <p:sp>
        <p:nvSpPr>
          <p:cNvPr id="446" name="Google Shape;446;p46"/>
          <p:cNvSpPr txBox="1"/>
          <p:nvPr/>
        </p:nvSpPr>
        <p:spPr>
          <a:xfrm>
            <a:off x="164025" y="18348100"/>
            <a:ext cx="22242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6B900"/>
                </a:solidFill>
              </a:rPr>
              <a:t>[1] </a:t>
            </a:r>
            <a:r>
              <a:rPr lang="en-US" sz="3400" u="sng">
                <a:solidFill>
                  <a:schemeClr val="hlink"/>
                </a:solidFill>
                <a:hlinkClick r:id="rId3"/>
              </a:rPr>
              <a:t>https://developer.nvidia.com/blog/rag-101-demystifying-retrieval-augmented-generation-pipelines/</a:t>
            </a:r>
            <a:endParaRPr sz="3400">
              <a:solidFill>
                <a:srgbClr val="76B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6B900"/>
                </a:solidFill>
              </a:rPr>
              <a:t>[2] </a:t>
            </a:r>
            <a:r>
              <a:rPr lang="en-US" sz="3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Retrieval-Augmented Generation for Knowledge-Intensive NLP Tasks</a:t>
            </a:r>
            <a:endParaRPr sz="34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76B900"/>
              </a:solidFill>
            </a:endParaRPr>
          </a:p>
        </p:txBody>
      </p:sp>
      <p:sp>
        <p:nvSpPr>
          <p:cNvPr id="447" name="Google Shape;447;p46"/>
          <p:cNvSpPr txBox="1"/>
          <p:nvPr/>
        </p:nvSpPr>
        <p:spPr>
          <a:xfrm>
            <a:off x="971550" y="8002950"/>
            <a:ext cx="34632900" cy="7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There are several </a:t>
            </a: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advantages</a:t>
            </a:r>
            <a:r>
              <a:rPr b="1"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 of using RAG:</a:t>
            </a:r>
            <a:endParaRPr b="1"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5969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Empowering LLM solutions with real-time data access: get the information you need more quickly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596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Preserving data privacy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596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Mitigating LLM hallucinations</a:t>
            </a: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: accessing the most relevant and recent information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-571500" lvl="0" marL="596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400"/>
              <a:buFont typeface="NVIDIA Sans"/>
              <a:buChar char="●"/>
            </a:pP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E</a:t>
            </a:r>
            <a:r>
              <a:rPr lang="en-US" sz="5400">
                <a:solidFill>
                  <a:srgbClr val="1A1A1A"/>
                </a:solidFill>
                <a:highlight>
                  <a:srgbClr val="FFFFFF"/>
                </a:highlight>
                <a:latin typeface="NVIDIA Sans"/>
                <a:ea typeface="NVIDIA Sans"/>
                <a:cs typeface="NVIDIA Sans"/>
                <a:sym typeface="NVIDIA Sans"/>
              </a:rPr>
              <a:t>nabling LLMs to use priority information without retraining/finetuning the mode</a:t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400">
              <a:solidFill>
                <a:srgbClr val="1A1A1A"/>
              </a:solidFill>
              <a:highlight>
                <a:srgbClr val="FFFFFF"/>
              </a:highlight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971550" y="3162300"/>
            <a:ext cx="34632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highlight>
                  <a:srgbClr val="FFFFFF"/>
                </a:highlight>
              </a:rPr>
              <a:t>Retrieval-augmented generation (RAG) is a technique/process for enhancing the accuracy and reliability of generative AI models with facts fetched from external sources. </a:t>
            </a:r>
            <a:r>
              <a:rPr lang="en-US" sz="5400">
                <a:solidFill>
                  <a:srgbClr val="1F2328"/>
                </a:solidFill>
                <a:highlight>
                  <a:srgbClr val="FFFFFF"/>
                </a:highlight>
              </a:rPr>
              <a:t>RAG generates up-to-date and domain-specific answers by connecting a Large Language Model (LLM) to your custom/enterprise data.</a:t>
            </a:r>
            <a:endParaRPr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